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22"/>
  </p:notesMasterIdLst>
  <p:sldIdLst>
    <p:sldId id="256" r:id="rId2"/>
    <p:sldId id="263" r:id="rId3"/>
    <p:sldId id="273" r:id="rId4"/>
    <p:sldId id="265" r:id="rId5"/>
    <p:sldId id="266" r:id="rId6"/>
    <p:sldId id="274" r:id="rId7"/>
    <p:sldId id="284" r:id="rId8"/>
    <p:sldId id="275" r:id="rId9"/>
    <p:sldId id="291" r:id="rId10"/>
    <p:sldId id="285" r:id="rId11"/>
    <p:sldId id="292" r:id="rId12"/>
    <p:sldId id="276" r:id="rId13"/>
    <p:sldId id="286" r:id="rId14"/>
    <p:sldId id="287" r:id="rId15"/>
    <p:sldId id="288" r:id="rId16"/>
    <p:sldId id="282" r:id="rId17"/>
    <p:sldId id="280" r:id="rId18"/>
    <p:sldId id="272" r:id="rId19"/>
    <p:sldId id="283" r:id="rId20"/>
    <p:sldId id="270" r:id="rId21"/>
  </p:sldIdLst>
  <p:sldSz cx="12192000" cy="6858000"/>
  <p:notesSz cx="6858000" cy="9144000"/>
  <p:embeddedFontLst>
    <p:embeddedFont>
      <p:font typeface="AppleSDGothicNeoB00" panose="020B0600000101010101" charset="-127"/>
      <p:regular r:id="rId23"/>
    </p:embeddedFont>
    <p:embeddedFont>
      <p:font typeface="AppleSDGothicNeoM00" panose="020B0600000101010101" charset="-127"/>
      <p:regular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ambria Math" panose="02040503050406030204" pitchFamily="18" charset="0"/>
      <p:regular r:id="rId27"/>
    </p:embeddedFont>
    <p:embeddedFont>
      <p:font typeface="Impact" panose="020B0806030902050204" pitchFamily="34" charset="0"/>
      <p:regular r:id="rId28"/>
    </p:embeddedFont>
    <p:embeddedFont>
      <p:font typeface="SB 어그로 Bold" panose="02020603020101020101" pitchFamily="18" charset="-127"/>
      <p:regular r:id="rId29"/>
    </p:embeddedFont>
    <p:embeddedFont>
      <p:font typeface="SB 어그로 Light" panose="02020603020101020101" pitchFamily="18" charset="-127"/>
      <p:regular r:id="rId30"/>
    </p:embeddedFont>
    <p:embeddedFont>
      <p:font typeface="SB 어그로 Medium" panose="02020603020101020101" pitchFamily="18" charset="-127"/>
      <p:regular r:id="rId31"/>
    </p:embeddedFont>
    <p:embeddedFont>
      <p:font typeface="경기천년제목 Bold" panose="02020803020101020101" pitchFamily="18" charset="-127"/>
      <p:bold r:id="rId32"/>
    </p:embeddedFont>
    <p:embeddedFont>
      <p:font typeface="경기천년제목OTF Light" panose="02020403020101020101" pitchFamily="18" charset="-127"/>
      <p:regular r:id="rId33"/>
    </p:embeddedFont>
    <p:embeddedFont>
      <p:font typeface="경기천년제목OTF Medium" panose="02020603020101020101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서현 정" initials="서정" lastIdx="1" clrIdx="0">
    <p:extLst>
      <p:ext uri="{19B8F6BF-5375-455C-9EA6-DF929625EA0E}">
        <p15:presenceInfo xmlns:p15="http://schemas.microsoft.com/office/powerpoint/2012/main" userId="ddbe6c90f0baf6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99"/>
    <a:srgbClr val="FF5050"/>
    <a:srgbClr val="182240"/>
    <a:srgbClr val="797D80"/>
    <a:srgbClr val="E7E8E8"/>
    <a:srgbClr val="707881"/>
    <a:srgbClr val="F2F2F2"/>
    <a:srgbClr val="767171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63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F58-49EF-8B9A-C8DBA5D8E51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F58-49EF-8B9A-C8DBA5D8E51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F58-49EF-8B9A-C8DBA5D8E51C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942C056A-E14E-4F10-B0E9-37D53EFEFCC3}" type="VALUE">
                      <a:rPr lang="en-US" altLang="ko-KR" smtClean="0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4F58-49EF-8B9A-C8DBA5D8E5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2022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2746.7</c:v>
                </c:pt>
                <c:pt idx="1">
                  <c:v>2821.7</c:v>
                </c:pt>
                <c:pt idx="2">
                  <c:v>3377.9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58-49EF-8B9A-C8DBA5D8E51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287369391"/>
        <c:axId val="287368559"/>
      </c:barChart>
      <c:catAx>
        <c:axId val="287369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defRPr>
            </a:pPr>
            <a:endParaRPr lang="ko-KR"/>
          </a:p>
        </c:txPr>
        <c:crossAx val="287368559"/>
        <c:crosses val="autoZero"/>
        <c:auto val="1"/>
        <c:lblAlgn val="ctr"/>
        <c:lblOffset val="100"/>
        <c:noMultiLvlLbl val="0"/>
      </c:catAx>
      <c:valAx>
        <c:axId val="28736855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7369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0A5-4349-BD6D-A21796CEAC9F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0A5-4349-BD6D-A21796CEAC9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0A5-4349-BD6D-A21796CEAC9F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942C056A-E14E-4F10-B0E9-37D53EFEFCC3}" type="VALUE">
                      <a:rPr lang="en-US" altLang="ko-KR" smtClean="0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0A5-4349-BD6D-A21796CEA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2022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602.1</c:v>
                </c:pt>
                <c:pt idx="1">
                  <c:v>584.6</c:v>
                </c:pt>
                <c:pt idx="2">
                  <c:v>765.7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0A5-4349-BD6D-A21796CEAC9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287369391"/>
        <c:axId val="287368559"/>
      </c:barChart>
      <c:catAx>
        <c:axId val="287369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defRPr>
            </a:pPr>
            <a:endParaRPr lang="ko-KR"/>
          </a:p>
        </c:txPr>
        <c:crossAx val="287368559"/>
        <c:crosses val="autoZero"/>
        <c:auto val="1"/>
        <c:lblAlgn val="ctr"/>
        <c:lblOffset val="100"/>
        <c:noMultiLvlLbl val="0"/>
      </c:catAx>
      <c:valAx>
        <c:axId val="28736855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7369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사고발생건수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7A7-47EE-9708-1DA48D903BA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7A7-47EE-9708-1DA48D903BA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7A7-47EE-9708-1DA48D903BA6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942C056A-E14E-4F10-B0E9-37D53EFEFCC3}" type="VALUE">
                      <a:rPr lang="en-US" altLang="ko-KR" smtClean="0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7A7-47EE-9708-1DA48D903B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8</c:v>
                </c:pt>
                <c:pt idx="2">
                  <c:v>10</c:v>
                </c:pt>
                <c:pt idx="3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7A7-47EE-9708-1DA48D903B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사상자수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14</c:v>
                </c:pt>
                <c:pt idx="1">
                  <c:v>16</c:v>
                </c:pt>
                <c:pt idx="2">
                  <c:v>30</c:v>
                </c:pt>
                <c:pt idx="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7A7-47EE-9708-1DA48D903BA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287369391"/>
        <c:axId val="287368559"/>
      </c:barChart>
      <c:catAx>
        <c:axId val="287369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defRPr>
            </a:pPr>
            <a:endParaRPr lang="ko-KR"/>
          </a:p>
        </c:txPr>
        <c:crossAx val="287368559"/>
        <c:crosses val="autoZero"/>
        <c:auto val="1"/>
        <c:lblAlgn val="ctr"/>
        <c:lblOffset val="100"/>
        <c:noMultiLvlLbl val="0"/>
      </c:catAx>
      <c:valAx>
        <c:axId val="28736855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7369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CAAD8-FB35-4F89-B07C-5E95FBA61C21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AC89-4B13-46CC-86E7-747C5A1B7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31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지난 8일 오후 서울 중구 명동거리가 시민과 여행객들로 북적이고 있다. (사진=뉴시스)">
            <a:extLst>
              <a:ext uri="{FF2B5EF4-FFF2-40B4-BE49-F238E27FC236}">
                <a16:creationId xmlns:a16="http://schemas.microsoft.com/office/drawing/2014/main" id="{3DA01D3F-8742-4464-9F5E-39BB3DEB35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0" y="0"/>
            <a:ext cx="111721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800A09-BA8A-4C9F-982F-FE9189DE70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5A569D-84FF-4E40-B559-5E2DCA8E7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012" y="2667785"/>
            <a:ext cx="6227976" cy="842177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E1C335-15E1-4BD4-8FAB-A444062D6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2012" y="3602038"/>
            <a:ext cx="6227976" cy="69658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5422A06E-ED7D-4325-8DAF-64DDD0B29E1A}"/>
              </a:ext>
            </a:extLst>
          </p:cNvPr>
          <p:cNvSpPr/>
          <p:nvPr userDrawn="1"/>
        </p:nvSpPr>
        <p:spPr>
          <a:xfrm>
            <a:off x="-800100" y="0"/>
            <a:ext cx="3979772" cy="6858000"/>
          </a:xfrm>
          <a:prstGeom prst="flowChartInputOutpu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B398B05-05E3-48FF-A3B9-DC963D6D0D4C}"/>
              </a:ext>
            </a:extLst>
          </p:cNvPr>
          <p:cNvSpPr/>
          <p:nvPr userDrawn="1"/>
        </p:nvSpPr>
        <p:spPr>
          <a:xfrm>
            <a:off x="9012328" y="0"/>
            <a:ext cx="3979772" cy="6858000"/>
          </a:xfrm>
          <a:prstGeom prst="flowChartInputOutpu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216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305557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59618D-DD31-410E-83B0-3EC7957F478D}"/>
              </a:ext>
            </a:extLst>
          </p:cNvPr>
          <p:cNvSpPr/>
          <p:nvPr userDrawn="1"/>
        </p:nvSpPr>
        <p:spPr>
          <a:xfrm>
            <a:off x="369278" y="0"/>
            <a:ext cx="61546" cy="685800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305557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59618D-DD31-410E-83B0-3EC7957F478D}"/>
              </a:ext>
            </a:extLst>
          </p:cNvPr>
          <p:cNvSpPr/>
          <p:nvPr userDrawn="1"/>
        </p:nvSpPr>
        <p:spPr>
          <a:xfrm>
            <a:off x="369278" y="0"/>
            <a:ext cx="61546" cy="685800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B99581-87D0-4F56-9133-23BC1B79CFFB}"/>
              </a:ext>
            </a:extLst>
          </p:cNvPr>
          <p:cNvSpPr/>
          <p:nvPr userDrawn="1"/>
        </p:nvSpPr>
        <p:spPr>
          <a:xfrm>
            <a:off x="3634153" y="0"/>
            <a:ext cx="855784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051602-3752-47F3-90B1-BC33ED4E5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31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305557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7054" y="6365143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59618D-DD31-410E-83B0-3EC7957F478D}"/>
              </a:ext>
            </a:extLst>
          </p:cNvPr>
          <p:cNvSpPr/>
          <p:nvPr userDrawn="1"/>
        </p:nvSpPr>
        <p:spPr>
          <a:xfrm>
            <a:off x="369278" y="0"/>
            <a:ext cx="61546" cy="685800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길, 장면, 도로, 고속도로이(가) 표시된 사진&#10;&#10;자동 생성된 설명">
            <a:extLst>
              <a:ext uri="{FF2B5EF4-FFF2-40B4-BE49-F238E27FC236}">
                <a16:creationId xmlns:a16="http://schemas.microsoft.com/office/drawing/2014/main" id="{7C309488-FE92-4DEC-B112-F4566A2E65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r="24087"/>
          <a:stretch/>
        </p:blipFill>
        <p:spPr>
          <a:xfrm>
            <a:off x="9381393" y="0"/>
            <a:ext cx="2810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88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305557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7054" y="6365143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 descr="실외, 장면, 도로, 길이(가) 표시된 사진&#10;&#10;자동 생성된 설명">
            <a:extLst>
              <a:ext uri="{FF2B5EF4-FFF2-40B4-BE49-F238E27FC236}">
                <a16:creationId xmlns:a16="http://schemas.microsoft.com/office/drawing/2014/main" id="{21A067D8-2D4F-4436-A8DA-6CF0943A9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8" b="6093"/>
          <a:stretch/>
        </p:blipFill>
        <p:spPr>
          <a:xfrm>
            <a:off x="4598" y="4159249"/>
            <a:ext cx="12201960" cy="269875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7A4E85F-8063-4DA4-B09B-F65526C769D8}"/>
              </a:ext>
            </a:extLst>
          </p:cNvPr>
          <p:cNvSpPr/>
          <p:nvPr userDrawn="1"/>
        </p:nvSpPr>
        <p:spPr>
          <a:xfrm>
            <a:off x="369278" y="0"/>
            <a:ext cx="61546" cy="685800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801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6FDCD3D-A590-49E8-B165-5ABB72D5A61D}"/>
              </a:ext>
            </a:extLst>
          </p:cNvPr>
          <p:cNvGrpSpPr/>
          <p:nvPr userDrawn="1"/>
        </p:nvGrpSpPr>
        <p:grpSpPr>
          <a:xfrm>
            <a:off x="12700" y="-304800"/>
            <a:ext cx="12866389" cy="7405116"/>
            <a:chOff x="-259938" y="-610386"/>
            <a:chExt cx="14413584" cy="829558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99B846F-8780-4BA1-BB4C-A1E448C77F46}"/>
                </a:ext>
              </a:extLst>
            </p:cNvPr>
            <p:cNvSpPr/>
            <p:nvPr userDrawn="1"/>
          </p:nvSpPr>
          <p:spPr>
            <a:xfrm>
              <a:off x="5858058" y="-610386"/>
              <a:ext cx="8295588" cy="829558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50000">
                  <a:schemeClr val="accent2">
                    <a:alpha val="79000"/>
                  </a:schemeClr>
                </a:gs>
                <a:gs pos="100000">
                  <a:schemeClr val="accent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77D4FAE-6E66-48EF-9AF2-B11642A4E740}"/>
                </a:ext>
              </a:extLst>
            </p:cNvPr>
            <p:cNvSpPr/>
            <p:nvPr userDrawn="1"/>
          </p:nvSpPr>
          <p:spPr>
            <a:xfrm>
              <a:off x="-259938" y="-610386"/>
              <a:ext cx="8295588" cy="829558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50000">
                  <a:schemeClr val="accent2">
                    <a:alpha val="79000"/>
                  </a:schemeClr>
                </a:gs>
                <a:gs pos="100000">
                  <a:schemeClr val="accent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0763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>
            <a:lum/>
          </a:blip>
          <a:srcRect/>
          <a:stretch>
            <a:fillRect t="-93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4800A09-BA8A-4C9F-982F-FE9189DE70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5A569D-84FF-4E40-B559-5E2DCA8E7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012" y="2667785"/>
            <a:ext cx="6227976" cy="842177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E1C335-15E1-4BD4-8FAB-A444062D6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2012" y="3602038"/>
            <a:ext cx="6227976" cy="69658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286D-3E6B-4612-8386-1E1059806D9A}"/>
              </a:ext>
            </a:extLst>
          </p:cNvPr>
          <p:cNvSpPr/>
          <p:nvPr userDrawn="1"/>
        </p:nvSpPr>
        <p:spPr>
          <a:xfrm>
            <a:off x="4466377" y="4472412"/>
            <a:ext cx="325924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00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지난 8일 오후 서울 중구 명동거리가 시민과 여행객들로 북적이고 있다. (사진=뉴시스)">
            <a:extLst>
              <a:ext uri="{FF2B5EF4-FFF2-40B4-BE49-F238E27FC236}">
                <a16:creationId xmlns:a16="http://schemas.microsoft.com/office/drawing/2014/main" id="{0ACD96A8-C87F-4C0E-9779-25603B3E16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800A09-BA8A-4C9F-982F-FE9189DE70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5A569D-84FF-4E40-B559-5E2DCA8E7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012" y="2667785"/>
            <a:ext cx="6227976" cy="842177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E1C335-15E1-4BD4-8FAB-A444062D6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2012" y="3602038"/>
            <a:ext cx="6227976" cy="69658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286D-3E6B-4612-8386-1E1059806D9A}"/>
              </a:ext>
            </a:extLst>
          </p:cNvPr>
          <p:cNvSpPr/>
          <p:nvPr userDrawn="1"/>
        </p:nvSpPr>
        <p:spPr>
          <a:xfrm>
            <a:off x="4466377" y="4472412"/>
            <a:ext cx="325924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23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E94931-D4A3-49BA-91A5-DCB78F1AA833}"/>
              </a:ext>
            </a:extLst>
          </p:cNvPr>
          <p:cNvSpPr/>
          <p:nvPr userDrawn="1"/>
        </p:nvSpPr>
        <p:spPr>
          <a:xfrm>
            <a:off x="0" y="1"/>
            <a:ext cx="12192000" cy="72428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9B77E1-A77B-4E5F-93D2-E83793DCB475}"/>
              </a:ext>
            </a:extLst>
          </p:cNvPr>
          <p:cNvSpPr/>
          <p:nvPr userDrawn="1"/>
        </p:nvSpPr>
        <p:spPr>
          <a:xfrm>
            <a:off x="0" y="6785572"/>
            <a:ext cx="12192000" cy="72428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35F14FE-E63F-4C85-8D04-B4A91BC9732D}"/>
              </a:ext>
            </a:extLst>
          </p:cNvPr>
          <p:cNvCxnSpPr>
            <a:cxnSpLocks/>
          </p:cNvCxnSpPr>
          <p:nvPr userDrawn="1"/>
        </p:nvCxnSpPr>
        <p:spPr>
          <a:xfrm>
            <a:off x="307818" y="742384"/>
            <a:ext cx="3241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239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교통, 옅은, 실외, 중지이(가) 표시된 사진&#10;&#10;자동 생성된 설명">
            <a:extLst>
              <a:ext uri="{FF2B5EF4-FFF2-40B4-BE49-F238E27FC236}">
                <a16:creationId xmlns:a16="http://schemas.microsoft.com/office/drawing/2014/main" id="{505A0947-AF7D-45BF-8E54-57D41F9869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419C898-B094-45F9-8457-8FFE9EFADA66}"/>
              </a:ext>
            </a:extLst>
          </p:cNvPr>
          <p:cNvGrpSpPr/>
          <p:nvPr userDrawn="1"/>
        </p:nvGrpSpPr>
        <p:grpSpPr>
          <a:xfrm>
            <a:off x="-19060" y="0"/>
            <a:ext cx="9435617" cy="6858000"/>
            <a:chOff x="1611517" y="0"/>
            <a:chExt cx="7036449" cy="6858000"/>
          </a:xfrm>
        </p:grpSpPr>
        <p:sp>
          <p:nvSpPr>
            <p:cNvPr id="7" name="순서도: 데이터 6">
              <a:extLst>
                <a:ext uri="{FF2B5EF4-FFF2-40B4-BE49-F238E27FC236}">
                  <a16:creationId xmlns:a16="http://schemas.microsoft.com/office/drawing/2014/main" id="{99D18A9C-A12F-4F83-A8E7-C69F23A4AD62}"/>
                </a:ext>
              </a:extLst>
            </p:cNvPr>
            <p:cNvSpPr/>
            <p:nvPr userDrawn="1"/>
          </p:nvSpPr>
          <p:spPr>
            <a:xfrm>
              <a:off x="2225180" y="0"/>
              <a:ext cx="6422786" cy="6858000"/>
            </a:xfrm>
            <a:prstGeom prst="flowChartInputOutput">
              <a:avLst/>
            </a:prstGeom>
            <a:solidFill>
              <a:srgbClr val="182240">
                <a:alpha val="50196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데이터 7">
              <a:extLst>
                <a:ext uri="{FF2B5EF4-FFF2-40B4-BE49-F238E27FC236}">
                  <a16:creationId xmlns:a16="http://schemas.microsoft.com/office/drawing/2014/main" id="{E50F3AFF-FF87-4ACF-9D3E-0463C37FC302}"/>
                </a:ext>
              </a:extLst>
            </p:cNvPr>
            <p:cNvSpPr/>
            <p:nvPr userDrawn="1"/>
          </p:nvSpPr>
          <p:spPr>
            <a:xfrm>
              <a:off x="1611517" y="0"/>
              <a:ext cx="6422786" cy="6858000"/>
            </a:xfrm>
            <a:prstGeom prst="flowChartInputOutpu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145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외, 걷기, 사람들, 활주로이(가) 표시된 사진&#10;&#10;자동 생성된 설명">
            <a:extLst>
              <a:ext uri="{FF2B5EF4-FFF2-40B4-BE49-F238E27FC236}">
                <a16:creationId xmlns:a16="http://schemas.microsoft.com/office/drawing/2014/main" id="{6FAB5276-54F6-42C8-AF94-06F00E6079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810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6E1226-A7C6-4B8A-AD43-4172C43DCB8E}"/>
              </a:ext>
            </a:extLst>
          </p:cNvPr>
          <p:cNvSpPr txBox="1"/>
          <p:nvPr userDrawn="1"/>
        </p:nvSpPr>
        <p:spPr>
          <a:xfrm>
            <a:off x="5758129" y="571501"/>
            <a:ext cx="2137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2"/>
                </a:solidFill>
                <a:latin typeface="Impact" panose="020B0806030902050204" pitchFamily="34" charset="0"/>
              </a:rPr>
              <a:t>01</a:t>
            </a:r>
            <a:endParaRPr lang="ko-KR" altLang="en-US" sz="1660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55979-1AD0-4A27-B233-83571A5EB49A}"/>
              </a:ext>
            </a:extLst>
          </p:cNvPr>
          <p:cNvSpPr txBox="1"/>
          <p:nvPr userDrawn="1"/>
        </p:nvSpPr>
        <p:spPr>
          <a:xfrm>
            <a:off x="8861813" y="571501"/>
            <a:ext cx="23952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2"/>
                </a:solidFill>
                <a:latin typeface="Impact" panose="020B0806030902050204" pitchFamily="34" charset="0"/>
              </a:rPr>
              <a:t>02</a:t>
            </a:r>
            <a:endParaRPr lang="ko-KR" altLang="en-US" sz="1660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3FBD4-D5FC-4C61-8A19-E5F8007B2E56}"/>
              </a:ext>
            </a:extLst>
          </p:cNvPr>
          <p:cNvSpPr txBox="1"/>
          <p:nvPr userDrawn="1"/>
        </p:nvSpPr>
        <p:spPr>
          <a:xfrm>
            <a:off x="5758129" y="3481755"/>
            <a:ext cx="245451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2"/>
                </a:solidFill>
                <a:latin typeface="Impact" panose="020B0806030902050204" pitchFamily="34" charset="0"/>
              </a:rPr>
              <a:t>03</a:t>
            </a:r>
            <a:endParaRPr lang="ko-KR" altLang="en-US" sz="1660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87D48-2E6C-467B-8353-BF203492B288}"/>
              </a:ext>
            </a:extLst>
          </p:cNvPr>
          <p:cNvSpPr txBox="1"/>
          <p:nvPr userDrawn="1"/>
        </p:nvSpPr>
        <p:spPr>
          <a:xfrm>
            <a:off x="8861813" y="3481755"/>
            <a:ext cx="238879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2"/>
                </a:solidFill>
                <a:latin typeface="Impact" panose="020B0806030902050204" pitchFamily="34" charset="0"/>
              </a:rPr>
              <a:t>04</a:t>
            </a:r>
            <a:endParaRPr lang="ko-KR" altLang="en-US" sz="1660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EAA4E0-EE4F-429C-9308-26E47181757C}"/>
              </a:ext>
            </a:extLst>
          </p:cNvPr>
          <p:cNvSpPr/>
          <p:nvPr userDrawn="1"/>
        </p:nvSpPr>
        <p:spPr>
          <a:xfrm>
            <a:off x="5758129" y="1694380"/>
            <a:ext cx="2178092" cy="40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accent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C1FBC0-1D23-417C-B092-4C4AAD9724E2}"/>
              </a:ext>
            </a:extLst>
          </p:cNvPr>
          <p:cNvSpPr/>
          <p:nvPr userDrawn="1"/>
        </p:nvSpPr>
        <p:spPr>
          <a:xfrm>
            <a:off x="8967164" y="1694380"/>
            <a:ext cx="2178092" cy="40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accent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4C59FE-2808-4CE1-BDDF-6826E822FB30}"/>
              </a:ext>
            </a:extLst>
          </p:cNvPr>
          <p:cNvSpPr/>
          <p:nvPr userDrawn="1"/>
        </p:nvSpPr>
        <p:spPr>
          <a:xfrm>
            <a:off x="5565532" y="4604634"/>
            <a:ext cx="2563286" cy="40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accent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61112A-DFE3-4710-BD6E-D57E93F49217}"/>
              </a:ext>
            </a:extLst>
          </p:cNvPr>
          <p:cNvSpPr/>
          <p:nvPr userDrawn="1"/>
        </p:nvSpPr>
        <p:spPr>
          <a:xfrm>
            <a:off x="8967164" y="4604634"/>
            <a:ext cx="2178092" cy="40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accent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76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5B8333-88D8-42C0-9BAA-5FA682D57E3E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8C91E15-458F-4DD5-A8B6-31519A7B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815" y="3194721"/>
            <a:ext cx="3540369" cy="468557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1800">
                <a:solidFill>
                  <a:schemeClr val="accent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90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5B8333-88D8-42C0-9BAA-5FA682D57E3E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8C91E15-458F-4DD5-A8B6-31519A7B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24" y="3194721"/>
            <a:ext cx="4857752" cy="46855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1800">
                <a:solidFill>
                  <a:schemeClr val="accent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9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 anchor="b">
            <a:normAutofit/>
          </a:bodyPr>
          <a:lstStyle>
            <a:lvl1pPr>
              <a:defRPr lang="en-US" altLang="ko-KR" sz="2400" kern="1200" dirty="0" smtClean="0">
                <a:solidFill>
                  <a:schemeClr val="accent2"/>
                </a:solidFill>
                <a:latin typeface="+mj-ea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183EE7-9E11-47EB-AEA4-52DB3943D152}"/>
              </a:ext>
            </a:extLst>
          </p:cNvPr>
          <p:cNvCxnSpPr>
            <a:cxnSpLocks/>
          </p:cNvCxnSpPr>
          <p:nvPr userDrawn="1"/>
        </p:nvCxnSpPr>
        <p:spPr>
          <a:xfrm>
            <a:off x="433754" y="668215"/>
            <a:ext cx="1132449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34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183EE7-9E11-47EB-AEA4-52DB3943D152}"/>
              </a:ext>
            </a:extLst>
          </p:cNvPr>
          <p:cNvCxnSpPr>
            <a:cxnSpLocks/>
          </p:cNvCxnSpPr>
          <p:nvPr userDrawn="1"/>
        </p:nvCxnSpPr>
        <p:spPr>
          <a:xfrm>
            <a:off x="433754" y="668215"/>
            <a:ext cx="11324492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82125" y="64484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10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56" r:id="rId2"/>
    <p:sldLayoutId id="2147483747" r:id="rId3"/>
    <p:sldLayoutId id="2147483757" r:id="rId4"/>
    <p:sldLayoutId id="2147483758" r:id="rId5"/>
    <p:sldLayoutId id="2147483750" r:id="rId6"/>
    <p:sldLayoutId id="2147483759" r:id="rId7"/>
    <p:sldLayoutId id="2147483746" r:id="rId8"/>
    <p:sldLayoutId id="2147483762" r:id="rId9"/>
    <p:sldLayoutId id="2147483764" r:id="rId10"/>
    <p:sldLayoutId id="2147483761" r:id="rId11"/>
    <p:sldLayoutId id="2147483765" r:id="rId12"/>
    <p:sldLayoutId id="2147483766" r:id="rId13"/>
    <p:sldLayoutId id="2147483763" r:id="rId14"/>
    <p:sldLayoutId id="2147483760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11" Type="http://schemas.openxmlformats.org/officeDocument/2006/relationships/image" Target="../media/image76.pn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0B8FE-A150-43F4-9807-87FCE3BB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5600" y="2990583"/>
            <a:ext cx="3860800" cy="1066778"/>
          </a:xfrm>
        </p:spPr>
        <p:txBody>
          <a:bodyPr anchor="ctr">
            <a:normAutofit fontScale="90000"/>
          </a:bodyPr>
          <a:lstStyle/>
          <a:p>
            <a:pPr algn="dist"/>
            <a:r>
              <a:rPr lang="ko-KR" altLang="en-US" dirty="0">
                <a:latin typeface="+mj-ea"/>
              </a:rPr>
              <a:t>스마트 경로 추천</a:t>
            </a:r>
            <a:br>
              <a:rPr lang="en-US" altLang="ko-KR" dirty="0">
                <a:latin typeface="+mj-ea"/>
              </a:rPr>
            </a:br>
            <a:br>
              <a:rPr lang="en-US" altLang="ko-KR" sz="600" dirty="0">
                <a:latin typeface="+mj-ea"/>
              </a:rPr>
            </a:br>
            <a:r>
              <a:rPr lang="ko-KR" altLang="en-US" sz="2000" dirty="0">
                <a:latin typeface="+mj-ea"/>
              </a:rPr>
              <a:t>우선순위 기반 혼잡도 대응 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9F38-7721-4345-9BBB-A3DC97962D39}"/>
              </a:ext>
            </a:extLst>
          </p:cNvPr>
          <p:cNvSpPr txBox="1"/>
          <p:nvPr/>
        </p:nvSpPr>
        <p:spPr>
          <a:xfrm>
            <a:off x="4165600" y="2593975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0F1F2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Made by </a:t>
            </a:r>
            <a:r>
              <a:rPr lang="en-US" altLang="ko-KR" dirty="0" err="1">
                <a:solidFill>
                  <a:srgbClr val="F0F1F2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Festfinder</a:t>
            </a:r>
            <a:endParaRPr lang="ko-KR" altLang="en-US" dirty="0">
              <a:solidFill>
                <a:srgbClr val="F0F1F2"/>
              </a:solidFill>
              <a:latin typeface="경기천년제목OTF Medium" panose="02020603020101020101" pitchFamily="18" charset="-127"/>
              <a:ea typeface="경기천년제목OTF Mediu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43990A-418C-4BF9-B3A6-B4446ABCC38D}"/>
              </a:ext>
            </a:extLst>
          </p:cNvPr>
          <p:cNvSpPr/>
          <p:nvPr/>
        </p:nvSpPr>
        <p:spPr>
          <a:xfrm>
            <a:off x="6422949" y="2768366"/>
            <a:ext cx="1463751" cy="605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F3E61687-619F-47A5-AEC3-710ABBFFF3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814" y="6385543"/>
            <a:ext cx="1965112" cy="359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6777D7-E356-4665-8C49-2E7C5650C3FE}"/>
              </a:ext>
            </a:extLst>
          </p:cNvPr>
          <p:cNvSpPr txBox="1"/>
          <p:nvPr/>
        </p:nvSpPr>
        <p:spPr>
          <a:xfrm>
            <a:off x="4165600" y="2328347"/>
            <a:ext cx="3087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0F1F2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2023 </a:t>
            </a:r>
            <a:r>
              <a:rPr lang="ko-KR" altLang="en-US" sz="1400" dirty="0">
                <a:solidFill>
                  <a:srgbClr val="F0F1F2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서울특별시 빅데이터 캠퍼스 공모전</a:t>
            </a:r>
          </a:p>
        </p:txBody>
      </p:sp>
    </p:spTree>
    <p:extLst>
      <p:ext uri="{BB962C8B-B14F-4D97-AF65-F5344CB8AC3E}">
        <p14:creationId xmlns:p14="http://schemas.microsoft.com/office/powerpoint/2010/main" val="135004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레이블링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556846" y="1325563"/>
            <a:ext cx="11245362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로그 변환을 통한 정규화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분석 방법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6C8D8D5-8828-4914-A40D-C547A26CEA66}"/>
              </a:ext>
            </a:extLst>
          </p:cNvPr>
          <p:cNvGrpSpPr/>
          <p:nvPr/>
        </p:nvGrpSpPr>
        <p:grpSpPr>
          <a:xfrm>
            <a:off x="1873494" y="1823777"/>
            <a:ext cx="7882304" cy="3137022"/>
            <a:chOff x="347296" y="2054103"/>
            <a:chExt cx="7820392" cy="3810000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64570CB0-1198-4E1F-9F0A-F16FFC315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96" y="2054103"/>
              <a:ext cx="32670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D7BE2A61-30DB-4D8A-A398-9A9FFDD66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0613" y="2054103"/>
              <a:ext cx="32670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PNG 이미지 무료 공유] 빨간펜 화살표/ 색연필 화살표/ 화살표 드로잉/ 이미지 소스">
              <a:extLst>
                <a:ext uri="{FF2B5EF4-FFF2-40B4-BE49-F238E27FC236}">
                  <a16:creationId xmlns:a16="http://schemas.microsoft.com/office/drawing/2014/main" id="{0D8B5DA2-B5F5-4430-8FDE-53A040BAF8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50" t="28333" r="13958" b="53472"/>
            <a:stretch/>
          </p:blipFill>
          <p:spPr bwMode="auto">
            <a:xfrm>
              <a:off x="3714750" y="3422641"/>
              <a:ext cx="1307263" cy="552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203496-CCE9-4A1F-AE72-DE9B9F8AB455}"/>
                </a:ext>
              </a:extLst>
            </p:cNvPr>
            <p:cNvSpPr txBox="1"/>
            <p:nvPr/>
          </p:nvSpPr>
          <p:spPr>
            <a:xfrm>
              <a:off x="3775449" y="3116607"/>
              <a:ext cx="1185863" cy="312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100" b="1" dirty="0"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Standardize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9BDBA0-545A-47C2-8A96-FE40C9A29E7F}"/>
              </a:ext>
            </a:extLst>
          </p:cNvPr>
          <p:cNvGrpSpPr/>
          <p:nvPr/>
        </p:nvGrpSpPr>
        <p:grpSpPr>
          <a:xfrm>
            <a:off x="1430890" y="4989180"/>
            <a:ext cx="9330220" cy="1706702"/>
            <a:chOff x="1352067" y="5026788"/>
            <a:chExt cx="9330220" cy="170670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CA7A228-BE37-4A3C-8BA4-EB764DAE93E9}"/>
                </a:ext>
              </a:extLst>
            </p:cNvPr>
            <p:cNvSpPr/>
            <p:nvPr/>
          </p:nvSpPr>
          <p:spPr>
            <a:xfrm>
              <a:off x="1509712" y="5113534"/>
              <a:ext cx="9172575" cy="1619956"/>
            </a:xfrm>
            <a:prstGeom prst="rect">
              <a:avLst/>
            </a:prstGeom>
            <a:solidFill>
              <a:srgbClr val="E7E8E8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70375DC-15A6-4AD8-8D0A-259EFBEDF1D5}"/>
                    </a:ext>
                  </a:extLst>
                </p:cNvPr>
                <p:cNvSpPr txBox="1"/>
                <p:nvPr/>
              </p:nvSpPr>
              <p:spPr>
                <a:xfrm>
                  <a:off x="1525630" y="5436698"/>
                  <a:ext cx="9093116" cy="11714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171450" marR="0" lvl="0" indent="-171450" algn="l" defTabSz="457200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US" altLang="ko-KR" sz="1100" dirty="0">
                      <a:solidFill>
                        <a:srgbClr val="F0F1F2">
                          <a:lumMod val="50000"/>
                        </a:srgbClr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‘</a:t>
                  </a:r>
                  <a:r>
                    <a:rPr lang="ko-KR" altLang="en-US" sz="1100" b="1" dirty="0">
                      <a:solidFill>
                        <a:srgbClr val="182240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혼잡</a:t>
                  </a:r>
                  <a:r>
                    <a:rPr lang="en-US" altLang="ko-KR" sz="1100" dirty="0">
                      <a:solidFill>
                        <a:srgbClr val="F0F1F2">
                          <a:lumMod val="50000"/>
                        </a:srgbClr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’</a:t>
                  </a:r>
                  <a:r>
                    <a:rPr lang="ko-KR" altLang="en-US" sz="1100" dirty="0">
                      <a:solidFill>
                        <a:srgbClr val="F0F1F2">
                          <a:lumMod val="50000"/>
                        </a:srgbClr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이라는 용어에 대한 </a:t>
                  </a:r>
                  <a:r>
                    <a:rPr lang="ko-KR" altLang="en-US" sz="1100" b="1" dirty="0"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명확한 정의</a:t>
                  </a:r>
                  <a:r>
                    <a:rPr lang="ko-KR" altLang="en-US" sz="1100" b="1" dirty="0">
                      <a:solidFill>
                        <a:srgbClr val="FF5050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 </a:t>
                  </a:r>
                  <a:r>
                    <a:rPr lang="ko-KR" altLang="en-US" sz="1100" dirty="0">
                      <a:solidFill>
                        <a:srgbClr val="F0F1F2">
                          <a:lumMod val="50000"/>
                        </a:srgbClr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수립</a:t>
                  </a:r>
                  <a:r>
                    <a:rPr lang="en-US" altLang="ko-KR" sz="1100" dirty="0">
                      <a:solidFill>
                        <a:srgbClr val="F0F1F2">
                          <a:lumMod val="50000"/>
                        </a:srgbClr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 </a:t>
                  </a:r>
                  <a:br>
                    <a:rPr lang="en-US" altLang="ko-KR" sz="1100" dirty="0">
                      <a:solidFill>
                        <a:srgbClr val="F0F1F2">
                          <a:lumMod val="50000"/>
                        </a:srgbClr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</a:br>
                  <a:r>
                    <a:rPr lang="ko-KR" altLang="en-US" sz="1100" dirty="0">
                      <a:solidFill>
                        <a:srgbClr val="F0F1F2">
                          <a:lumMod val="50000"/>
                        </a:srgbClr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→ 단순히 </a:t>
                  </a:r>
                  <a:r>
                    <a:rPr lang="ko-KR" altLang="en-US" sz="1100" dirty="0">
                      <a:solidFill>
                        <a:srgbClr val="707881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유동인구가</a:t>
                  </a:r>
                  <a:r>
                    <a:rPr lang="ko-KR" altLang="en-US" sz="1100" dirty="0">
                      <a:solidFill>
                        <a:srgbClr val="F0F1F2">
                          <a:lumMod val="50000"/>
                        </a:srgbClr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 많은 지역을 의미하는 것이 아니라</a:t>
                  </a:r>
                  <a:r>
                    <a:rPr lang="en-US" altLang="ko-KR" sz="1100" dirty="0">
                      <a:solidFill>
                        <a:srgbClr val="F0F1F2">
                          <a:lumMod val="50000"/>
                        </a:srgbClr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,</a:t>
                  </a:r>
                  <a:r>
                    <a:rPr lang="ko-KR" altLang="en-US" sz="1100" dirty="0">
                      <a:solidFill>
                        <a:srgbClr val="F0F1F2">
                          <a:lumMod val="50000"/>
                        </a:srgbClr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 </a:t>
                  </a:r>
                  <a:r>
                    <a:rPr lang="ko-KR" altLang="en-US" sz="1100" b="1" dirty="0">
                      <a:solidFill>
                        <a:srgbClr val="182240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유동 인구가 많고 지속적으로 증가하는 추세를 보이는 지역</a:t>
                  </a:r>
                  <a:r>
                    <a:rPr lang="ko-KR" altLang="en-US" sz="1100" dirty="0">
                      <a:solidFill>
                        <a:srgbClr val="F0F1F2">
                          <a:lumMod val="50000"/>
                        </a:srgbClr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을 </a:t>
                  </a:r>
                  <a:r>
                    <a:rPr lang="ko-KR" altLang="en-US" sz="1100" b="1" dirty="0">
                      <a:solidFill>
                        <a:srgbClr val="FF5050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혼잡한 지역</a:t>
                  </a:r>
                  <a:r>
                    <a:rPr lang="ko-KR" altLang="en-US" sz="1100" dirty="0">
                      <a:solidFill>
                        <a:srgbClr val="F0F1F2">
                          <a:lumMod val="50000"/>
                        </a:srgbClr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으로 간주</a:t>
                  </a:r>
                  <a:r>
                    <a:rPr lang="en-US" altLang="ko-KR" sz="1100" dirty="0">
                      <a:solidFill>
                        <a:srgbClr val="F0F1F2">
                          <a:lumMod val="50000"/>
                        </a:srgbClr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.</a:t>
                  </a:r>
                </a:p>
                <a:p>
                  <a:pPr marL="171450" lvl="0" indent="-1714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1100" dirty="0">
                      <a:solidFill>
                        <a:srgbClr val="F0F1F2">
                          <a:lumMod val="50000"/>
                        </a:srgbClr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 혼잡도가 </a:t>
                  </a:r>
                  <a:r>
                    <a:rPr lang="ko-KR" altLang="en-US" sz="1100" b="1" dirty="0">
                      <a:solidFill>
                        <a:srgbClr val="182240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위험한 지역을 선정</a:t>
                  </a:r>
                  <a:r>
                    <a:rPr lang="ko-KR" altLang="en-US" sz="1100" dirty="0">
                      <a:solidFill>
                        <a:srgbClr val="F0F1F2">
                          <a:lumMod val="50000"/>
                        </a:srgbClr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하는 방법 </a:t>
                  </a:r>
                  <a:r>
                    <a:rPr lang="en-US" altLang="ko-KR" sz="1100" dirty="0">
                      <a:solidFill>
                        <a:srgbClr val="F0F1F2">
                          <a:lumMod val="50000"/>
                        </a:srgbClr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= </a:t>
                  </a:r>
                  <a:r>
                    <a:rPr lang="ko-KR" altLang="en-US" sz="1100" b="1" dirty="0">
                      <a:solidFill>
                        <a:srgbClr val="182240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유동인구 </a:t>
                  </a:r>
                  <a14:m>
                    <m:oMath xmlns:m="http://schemas.openxmlformats.org/officeDocument/2006/math">
                      <m:r>
                        <a:rPr lang="en-US" altLang="ko-KR" sz="1100" b="1" i="1" smtClean="0">
                          <a:solidFill>
                            <a:srgbClr val="18224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ko-KR" altLang="en-US" sz="1100" b="1" dirty="0">
                      <a:solidFill>
                        <a:srgbClr val="182240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 인구 변화율</a:t>
                  </a:r>
                  <a:endParaRPr lang="en-US" altLang="ko-KR" sz="1100" b="1" dirty="0">
                    <a:solidFill>
                      <a:srgbClr val="182240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endParaRPr>
                </a:p>
                <a:p>
                  <a:pPr marL="171450" lvl="0" indent="-1714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1100" dirty="0">
                      <a:solidFill>
                        <a:srgbClr val="707881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유동인구 데이터의 </a:t>
                  </a:r>
                  <a:r>
                    <a:rPr lang="ko-KR" altLang="en-US" sz="1100" dirty="0" err="1">
                      <a:solidFill>
                        <a:srgbClr val="FF5050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왜도가</a:t>
                  </a:r>
                  <a:r>
                    <a:rPr lang="ko-KR" altLang="en-US" sz="1100" dirty="0">
                      <a:solidFill>
                        <a:srgbClr val="FF5050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 높기 때문에</a:t>
                  </a:r>
                  <a:r>
                    <a:rPr lang="en-US" altLang="ko-KR" sz="1100" dirty="0">
                      <a:solidFill>
                        <a:srgbClr val="707881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, </a:t>
                  </a:r>
                  <a:r>
                    <a:rPr lang="ko-KR" altLang="en-US" sz="1100" dirty="0">
                      <a:solidFill>
                        <a:srgbClr val="707881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데이터를 </a:t>
                  </a:r>
                  <a:r>
                    <a:rPr lang="ko-KR" altLang="en-US" sz="1100" b="1" dirty="0">
                      <a:solidFill>
                        <a:srgbClr val="FF5050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로그 변환</a:t>
                  </a:r>
                  <a:r>
                    <a:rPr lang="ko-KR" altLang="en-US" sz="1100" dirty="0">
                      <a:solidFill>
                        <a:srgbClr val="707881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하여 정규 분포와 유사한 형태로 조정한 뒤</a:t>
                  </a:r>
                  <a:r>
                    <a:rPr lang="en-US" altLang="ko-KR" sz="1100" dirty="0">
                      <a:solidFill>
                        <a:srgbClr val="707881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, </a:t>
                  </a:r>
                  <a:r>
                    <a:rPr lang="ko-KR" altLang="en-US" sz="1100" dirty="0">
                      <a:solidFill>
                        <a:srgbClr val="707881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레이블링 하여 분류 모델링에 적용함</a:t>
                  </a:r>
                  <a:r>
                    <a:rPr lang="en-US" altLang="ko-KR" sz="1100" dirty="0">
                      <a:solidFill>
                        <a:srgbClr val="707881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.</a:t>
                  </a:r>
                </a:p>
                <a:p>
                  <a:pPr marL="171450" lvl="0" indent="-1714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1100" dirty="0">
                      <a:solidFill>
                        <a:srgbClr val="707881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다른 변수들에 대해서는 </a:t>
                  </a:r>
                  <a:r>
                    <a:rPr lang="ko-KR" altLang="en-US" sz="1100" dirty="0">
                      <a:solidFill>
                        <a:srgbClr val="FF5050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최소</a:t>
                  </a:r>
                  <a:r>
                    <a:rPr lang="en-US" altLang="ko-KR" sz="1100" dirty="0">
                      <a:solidFill>
                        <a:srgbClr val="FF5050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-</a:t>
                  </a:r>
                  <a:r>
                    <a:rPr lang="ko-KR" altLang="en-US" sz="1100" dirty="0">
                      <a:solidFill>
                        <a:srgbClr val="FF5050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최대 스케일링</a:t>
                  </a:r>
                  <a:r>
                    <a:rPr lang="en-US" altLang="ko-KR" sz="1100" dirty="0">
                      <a:solidFill>
                        <a:srgbClr val="FF5050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(min-max scaling)</a:t>
                  </a:r>
                  <a:r>
                    <a:rPr lang="ko-KR" altLang="en-US" sz="1100" dirty="0">
                      <a:solidFill>
                        <a:srgbClr val="707881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을 통해 값의 범위를 조정하고 모델링에 적합하게 만듦</a:t>
                  </a:r>
                  <a:r>
                    <a:rPr lang="en-US" altLang="ko-KR" sz="1100" dirty="0">
                      <a:solidFill>
                        <a:srgbClr val="707881"/>
                      </a:solidFill>
                      <a:latin typeface="경기천년제목OTF Light" panose="02020403020101020101" pitchFamily="18" charset="-127"/>
                      <a:ea typeface="경기천년제목OTF Light" panose="02020403020101020101" pitchFamily="18" charset="-127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70375DC-15A6-4AD8-8D0A-259EFBEDF1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5630" y="5436698"/>
                  <a:ext cx="9093116" cy="1171475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BF63EB2-2683-4A2C-B7C6-A3F865B0E2FF}"/>
                </a:ext>
              </a:extLst>
            </p:cNvPr>
            <p:cNvSpPr/>
            <p:nvPr/>
          </p:nvSpPr>
          <p:spPr>
            <a:xfrm>
              <a:off x="1352067" y="5026788"/>
              <a:ext cx="2592198" cy="409910"/>
            </a:xfrm>
            <a:prstGeom prst="rect">
              <a:avLst/>
            </a:prstGeom>
            <a:solidFill>
              <a:srgbClr val="18224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혼잡도 예측을 위한 모델링 접근 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001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4C11E1-A4D1-4839-B24B-36BB29134288}"/>
              </a:ext>
            </a:extLst>
          </p:cNvPr>
          <p:cNvSpPr/>
          <p:nvPr/>
        </p:nvSpPr>
        <p:spPr>
          <a:xfrm>
            <a:off x="6358574" y="1924565"/>
            <a:ext cx="5276582" cy="2808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E92294-EA49-4B51-B420-28882A4A3B7C}"/>
              </a:ext>
            </a:extLst>
          </p:cNvPr>
          <p:cNvSpPr/>
          <p:nvPr/>
        </p:nvSpPr>
        <p:spPr>
          <a:xfrm>
            <a:off x="556847" y="1931211"/>
            <a:ext cx="5276582" cy="2808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유동인구 변화 가중치 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분석 방법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5F0E90-4ADC-4B2D-9960-2A475CA9EEEE}"/>
              </a:ext>
            </a:extLst>
          </p:cNvPr>
          <p:cNvSpPr/>
          <p:nvPr/>
        </p:nvSpPr>
        <p:spPr>
          <a:xfrm>
            <a:off x="556846" y="1519704"/>
            <a:ext cx="5276581" cy="34548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유동인구가 급격히 증가하는 곳에 가중치를 부여</a:t>
            </a:r>
            <a:endParaRPr kumimoji="1" lang="ko-Kore-KR" altLang="en-US" sz="1300" b="1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DB21204-90FC-4748-9BA2-8C29C76E495B}"/>
              </a:ext>
            </a:extLst>
          </p:cNvPr>
          <p:cNvSpPr/>
          <p:nvPr/>
        </p:nvSpPr>
        <p:spPr>
          <a:xfrm>
            <a:off x="6358573" y="1513058"/>
            <a:ext cx="5276581" cy="34548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유동인구가 이탈 중인 곳은 분석에서 배제 </a:t>
            </a:r>
            <a:r>
              <a:rPr kumimoji="1" lang="en-US" altLang="ko-KR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kumimoji="1" lang="ko-KR" altLang="en-US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낮은 중요도</a:t>
            </a:r>
            <a:r>
              <a:rPr kumimoji="1" lang="en-US" altLang="ko-KR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endParaRPr kumimoji="1" lang="ko-Kore-KR" altLang="en-US" sz="1300" b="1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9D02D8B-A4F0-47B8-8CA6-3CA035A1E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11" y="2011273"/>
            <a:ext cx="3940850" cy="263478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7B17067-51DB-479F-87A2-3E9DF39B4B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47"/>
          <a:stretch/>
        </p:blipFill>
        <p:spPr>
          <a:xfrm>
            <a:off x="7133682" y="2127430"/>
            <a:ext cx="3726361" cy="251862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111C78C-A273-4C23-9D19-61033C75FC5F}"/>
              </a:ext>
            </a:extLst>
          </p:cNvPr>
          <p:cNvSpPr txBox="1"/>
          <p:nvPr/>
        </p:nvSpPr>
        <p:spPr>
          <a:xfrm>
            <a:off x="1720853" y="4850671"/>
            <a:ext cx="8629650" cy="1745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각 지역의 유동 인구 증가율을 시간별로 계산하여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증가율이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3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분위수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(</a:t>
            </a:r>
            <a:r>
              <a:rPr lang="en-US" altLang="ko-KR" sz="1400" b="1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Q3)</a:t>
            </a:r>
            <a:r>
              <a:rPr lang="ko-KR" altLang="en-US" sz="1400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를 초과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하는 지역을 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‘</a:t>
            </a:r>
            <a:r>
              <a:rPr lang="ko-KR" altLang="en-US" sz="1400" b="1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급증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’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지역으로 정의하고 이들에게는 </a:t>
            </a:r>
            <a:r>
              <a:rPr lang="ko-KR" altLang="en-US" sz="1400" b="1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높은 가중치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인 </a:t>
            </a:r>
            <a:r>
              <a:rPr lang="en-US" altLang="ko-KR" sz="1400" b="1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2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를 부여함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 </a:t>
            </a:r>
            <a:b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r>
              <a:rPr lang="ko-KR" altLang="en-US" sz="1400" b="1" dirty="0">
                <a:solidFill>
                  <a:srgbClr val="FFC00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평균 증가율 이상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보이는 지역에는 </a:t>
            </a:r>
            <a:r>
              <a:rPr lang="ko-KR" altLang="en-US" sz="1400" b="1" dirty="0">
                <a:solidFill>
                  <a:srgbClr val="FFC00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가중치 </a:t>
            </a:r>
            <a:r>
              <a:rPr lang="en-US" altLang="ko-KR" sz="1400" b="1" dirty="0">
                <a:solidFill>
                  <a:srgbClr val="FFC00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1400" b="1" dirty="0">
                <a:solidFill>
                  <a:srgbClr val="92D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평균 이하 증가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혹은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감소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하는 지역에는 각각  </a:t>
            </a:r>
            <a:r>
              <a:rPr lang="ko-KR" altLang="en-US" sz="1400" b="1" dirty="0">
                <a:solidFill>
                  <a:srgbClr val="92D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가중치 </a:t>
            </a:r>
            <a:r>
              <a:rPr lang="en-US" altLang="ko-KR" sz="1400" b="1" dirty="0">
                <a:solidFill>
                  <a:srgbClr val="92D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과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0.7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를 적용하여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유동 인구의 감소가 분석의 중요성을 감소시키므로 이들 지역은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분석에서 제외 혹은 중요도를 낮춤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 </a:t>
            </a:r>
            <a:b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이러한 방법으로 조정된 유동 인구 데이터를 사용함으로써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급격한 인구 증가를 경험하는 지역은 분석에서 더욱 부각되고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인구가 줄어드는 지역은 중요도가 낮아지게 됨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97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309B79-82BE-4FF5-B884-5780C2D2A14F}"/>
              </a:ext>
            </a:extLst>
          </p:cNvPr>
          <p:cNvSpPr/>
          <p:nvPr/>
        </p:nvSpPr>
        <p:spPr>
          <a:xfrm>
            <a:off x="7418310" y="1325563"/>
            <a:ext cx="4630812" cy="1770062"/>
          </a:xfrm>
          <a:prstGeom prst="rect">
            <a:avLst/>
          </a:prstGeom>
          <a:solidFill>
            <a:srgbClr val="E7E8E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2E64E4-5839-42EB-A4F7-E5326D0E7022}"/>
              </a:ext>
            </a:extLst>
          </p:cNvPr>
          <p:cNvSpPr/>
          <p:nvPr/>
        </p:nvSpPr>
        <p:spPr>
          <a:xfrm>
            <a:off x="7446889" y="3221372"/>
            <a:ext cx="4599702" cy="3217688"/>
          </a:xfrm>
          <a:prstGeom prst="rect">
            <a:avLst/>
          </a:prstGeom>
          <a:solidFill>
            <a:srgbClr val="E7E8E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DE0C11-32D8-466B-A91C-35AD1D45C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96" y="1436726"/>
            <a:ext cx="7071014" cy="50023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유동인구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7612249" y="3302233"/>
            <a:ext cx="4332101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3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월과 </a:t>
            </a:r>
            <a:r>
              <a:rPr lang="en-US" altLang="ko-KR" sz="1200" b="1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4</a:t>
            </a:r>
            <a:r>
              <a:rPr lang="ko-KR" altLang="en-US" sz="1200" b="1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월</a:t>
            </a:r>
            <a:r>
              <a:rPr lang="ko-KR" altLang="en-US" sz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의 유동 인구 분포가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7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월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8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월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10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월</a:t>
            </a:r>
            <a:r>
              <a:rPr lang="ko-KR" altLang="en-US" sz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의 분포와 뚜렷이 구분됨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분석 방법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AB6CA3-140F-4821-BAE5-A5AF37A1D889}"/>
              </a:ext>
            </a:extLst>
          </p:cNvPr>
          <p:cNvSpPr/>
          <p:nvPr/>
        </p:nvSpPr>
        <p:spPr>
          <a:xfrm>
            <a:off x="1017557" y="3221372"/>
            <a:ext cx="2483141" cy="3217688"/>
          </a:xfrm>
          <a:prstGeom prst="rect">
            <a:avLst/>
          </a:prstGeom>
          <a:noFill/>
          <a:ln w="28575">
            <a:solidFill>
              <a:srgbClr val="FF5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7769ED-12FF-4C82-B392-27ACA1AC9A90}"/>
              </a:ext>
            </a:extLst>
          </p:cNvPr>
          <p:cNvSpPr/>
          <p:nvPr/>
        </p:nvSpPr>
        <p:spPr>
          <a:xfrm>
            <a:off x="3529276" y="3221372"/>
            <a:ext cx="3798624" cy="3217688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FB942D41-CFC3-4B46-A40A-78D4C5246C55}"/>
              </a:ext>
            </a:extLst>
          </p:cNvPr>
          <p:cNvSpPr/>
          <p:nvPr/>
        </p:nvSpPr>
        <p:spPr>
          <a:xfrm>
            <a:off x="8404739" y="3823581"/>
            <a:ext cx="603951" cy="457200"/>
          </a:xfrm>
          <a:prstGeom prst="downArrow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1CB0B-C043-457B-8E38-57BC48FC3177}"/>
              </a:ext>
            </a:extLst>
          </p:cNvPr>
          <p:cNvSpPr txBox="1"/>
          <p:nvPr/>
        </p:nvSpPr>
        <p:spPr>
          <a:xfrm>
            <a:off x="7446889" y="1313810"/>
            <a:ext cx="4548261" cy="1793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혼잡도가 </a:t>
            </a:r>
            <a:r>
              <a:rPr lang="en-US" altLang="ko-KR" sz="12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‘</a:t>
            </a:r>
            <a:r>
              <a:rPr lang="ko-KR" altLang="en-US" sz="12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여유</a:t>
            </a:r>
            <a:r>
              <a:rPr lang="en-US" altLang="ko-KR" sz="12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’</a:t>
            </a:r>
            <a:r>
              <a:rPr lang="ko-KR" altLang="en-US" sz="12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lang="en-US" altLang="ko-KR" sz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: 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인구 변화가 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‘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감소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’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하거나 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‘</a:t>
            </a:r>
            <a:r>
              <a:rPr lang="ko-KR" altLang="en-US" sz="1000" b="1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급증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’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하는 경우가 많이 나타남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  <a:b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이는 여유로운 상태의 지역이나 시간에 인구 변동성이 크다는 것을 의미</a:t>
            </a:r>
            <a:endParaRPr lang="en-US" altLang="ko-KR" sz="1000" dirty="0">
              <a:solidFill>
                <a:srgbClr val="F0F1F2">
                  <a:lumMod val="50000"/>
                </a:srgbClr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혼잡도가 </a:t>
            </a:r>
            <a:r>
              <a:rPr lang="en-US" altLang="ko-KR" sz="12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‘</a:t>
            </a:r>
            <a:r>
              <a:rPr lang="ko-KR" altLang="en-US" sz="12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보통</a:t>
            </a:r>
            <a:r>
              <a:rPr lang="en-US" altLang="ko-KR" sz="12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’ </a:t>
            </a:r>
            <a:r>
              <a:rPr lang="en-US" altLang="ko-KR" sz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: 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인구 변화가 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‘</a:t>
            </a:r>
            <a:r>
              <a:rPr lang="ko-KR" altLang="en-US" sz="1000" b="1" dirty="0">
                <a:solidFill>
                  <a:srgbClr val="FFC00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증가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’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하거나 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‘</a:t>
            </a:r>
            <a:r>
              <a:rPr lang="ko-KR" altLang="en-US" sz="1000" b="1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급증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’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하는 경우가 다른 상태보다 상대적으로 높은 것으로 나타남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 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이는 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‘</a:t>
            </a:r>
            <a:r>
              <a:rPr lang="ko-KR" altLang="en-US" sz="1000" b="1" dirty="0">
                <a:solidFill>
                  <a:srgbClr val="92D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보통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’ 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상태가 인구 증가로 이어질 가능성이 높음을 시사함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endParaRPr lang="en-US" altLang="ko-KR" sz="1000" dirty="0">
              <a:solidFill>
                <a:srgbClr val="F0F1F2">
                  <a:lumMod val="50000"/>
                </a:srgbClr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180975" indent="-180975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혼잡도가 </a:t>
            </a:r>
            <a:r>
              <a:rPr lang="en-US" altLang="ko-KR" sz="12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‘</a:t>
            </a:r>
            <a:r>
              <a:rPr lang="ko-KR" altLang="en-US" sz="12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붐빔</a:t>
            </a:r>
            <a:r>
              <a:rPr lang="en-US" altLang="ko-KR" sz="12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’ </a:t>
            </a:r>
            <a:r>
              <a:rPr lang="en-US" altLang="ko-KR" sz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: 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‘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감소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’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나 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‘</a:t>
            </a:r>
            <a:r>
              <a:rPr lang="ko-KR" altLang="en-US" sz="1000" b="1" dirty="0">
                <a:solidFill>
                  <a:srgbClr val="92D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보통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’ 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상태의 인구 변화는 관찰되지 않았으며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오로지 인구 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‘</a:t>
            </a:r>
            <a:r>
              <a:rPr lang="ko-KR" altLang="en-US" sz="1000" b="1" dirty="0">
                <a:solidFill>
                  <a:srgbClr val="FFC00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증가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’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와 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‘</a:t>
            </a:r>
            <a:r>
              <a:rPr lang="ko-KR" altLang="en-US" sz="1000" b="1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급증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’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만이 존재함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 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이는 매우 혼잡한 상태가 이미 인구가 많은 상황에서 발생하며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더욱 더 많은 인구 증가를 가져올 수 있음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endParaRPr lang="en-US" altLang="ko-KR" sz="1000" dirty="0">
              <a:solidFill>
                <a:srgbClr val="F0F1F2">
                  <a:lumMod val="50000"/>
                </a:srgbClr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EE0DFA57-021F-4FB5-97E3-C0D6B4435495}"/>
              </a:ext>
            </a:extLst>
          </p:cNvPr>
          <p:cNvSpPr/>
          <p:nvPr/>
        </p:nvSpPr>
        <p:spPr>
          <a:xfrm>
            <a:off x="10570492" y="3823581"/>
            <a:ext cx="603951" cy="457200"/>
          </a:xfrm>
          <a:prstGeom prst="downArrow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B4D4C-58C5-4ED5-8126-19DB144CB5E4}"/>
              </a:ext>
            </a:extLst>
          </p:cNvPr>
          <p:cNvSpPr/>
          <p:nvPr/>
        </p:nvSpPr>
        <p:spPr>
          <a:xfrm>
            <a:off x="7789836" y="4420306"/>
            <a:ext cx="1833755" cy="1762380"/>
          </a:xfrm>
          <a:prstGeom prst="rect">
            <a:avLst/>
          </a:prstGeom>
          <a:solidFill>
            <a:srgbClr val="797D8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유동 인구에 계절적 변동성이 존재한다는 것을 상당한 정도로 추론 가능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1C9274-CE10-455E-B839-98CEA7DC94EF}"/>
              </a:ext>
            </a:extLst>
          </p:cNvPr>
          <p:cNvSpPr/>
          <p:nvPr/>
        </p:nvSpPr>
        <p:spPr>
          <a:xfrm>
            <a:off x="9955589" y="4420306"/>
            <a:ext cx="1833755" cy="1762380"/>
          </a:xfrm>
          <a:prstGeom prst="rect">
            <a:avLst/>
          </a:prstGeom>
          <a:solidFill>
            <a:srgbClr val="797D8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5</a:t>
            </a:r>
            <a:r>
              <a:rPr lang="ko-KR" altLang="en-US" sz="1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월에 발생한 </a:t>
            </a:r>
            <a:r>
              <a:rPr lang="ko-KR" altLang="en-US" sz="1000" b="1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메르스와</a:t>
            </a:r>
            <a:r>
              <a:rPr lang="ko-KR" altLang="en-US" sz="1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같은 전염병의 영향으로  유동인구가 감소된 것으로 추론 가능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94A96A-498A-45C2-9C08-117E9C808CAE}"/>
              </a:ext>
            </a:extLst>
          </p:cNvPr>
          <p:cNvSpPr/>
          <p:nvPr/>
        </p:nvSpPr>
        <p:spPr>
          <a:xfrm>
            <a:off x="7750308" y="4396093"/>
            <a:ext cx="824657" cy="40991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해석 </a:t>
            </a:r>
            <a:r>
              <a:rPr lang="en-US" altLang="ko-KR" sz="1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1.</a:t>
            </a:r>
            <a:endParaRPr lang="ko-KR" altLang="en-US" sz="1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119A49-7955-4198-9F3B-236A9AF0E411}"/>
              </a:ext>
            </a:extLst>
          </p:cNvPr>
          <p:cNvSpPr/>
          <p:nvPr/>
        </p:nvSpPr>
        <p:spPr>
          <a:xfrm>
            <a:off x="9898449" y="4396093"/>
            <a:ext cx="824657" cy="40991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해석 </a:t>
            </a:r>
            <a:r>
              <a:rPr lang="en-US" altLang="ko-KR" sz="1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2.</a:t>
            </a:r>
            <a:endParaRPr lang="ko-KR" altLang="en-US" sz="1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800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 및 모델링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556846" y="1325563"/>
            <a:ext cx="11245362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앙상블 모델링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(Voting)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분석 방법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F774D3-7823-4260-ACE8-9ABDDECD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95" y="1855666"/>
            <a:ext cx="6348779" cy="29910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70C2C2-177C-4E09-9C88-1844BB46803E}"/>
              </a:ext>
            </a:extLst>
          </p:cNvPr>
          <p:cNvSpPr/>
          <p:nvPr/>
        </p:nvSpPr>
        <p:spPr>
          <a:xfrm>
            <a:off x="6758355" y="3905250"/>
            <a:ext cx="4667250" cy="941499"/>
          </a:xfrm>
          <a:prstGeom prst="rect">
            <a:avLst/>
          </a:prstGeom>
          <a:solidFill>
            <a:srgbClr val="E7E8E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하이퍼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파라미터 튜닝을 한 개별 모델을 결합하여 최종 예측을 수행하는 앙상블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기법을 사용하여 예측의 정확성을 향상시키고자 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582A3-1736-4B25-9400-BB2AF6944F8B}"/>
              </a:ext>
            </a:extLst>
          </p:cNvPr>
          <p:cNvSpPr txBox="1"/>
          <p:nvPr/>
        </p:nvSpPr>
        <p:spPr>
          <a:xfrm>
            <a:off x="657514" y="5031373"/>
            <a:ext cx="2107061" cy="372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장점 </a:t>
            </a:r>
            <a:r>
              <a:rPr lang="en-US" altLang="ko-KR" sz="1400" b="1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1. </a:t>
            </a:r>
            <a:r>
              <a:rPr lang="ko-KR" altLang="en-US" sz="1400" b="1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예측 정확성 향상</a:t>
            </a:r>
            <a:endParaRPr lang="en-US" altLang="ko-KR" sz="1400" b="1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D564D2-B0D5-488E-A5D7-BA7B20FD4FA8}"/>
              </a:ext>
            </a:extLst>
          </p:cNvPr>
          <p:cNvSpPr txBox="1"/>
          <p:nvPr/>
        </p:nvSpPr>
        <p:spPr>
          <a:xfrm>
            <a:off x="766394" y="5383340"/>
            <a:ext cx="5117537" cy="1109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모델 결합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707881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: </a:t>
            </a:r>
            <a:r>
              <a:rPr lang="ko-KR" altLang="en-US" sz="1200" dirty="0">
                <a:solidFill>
                  <a:srgbClr val="707881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다양한 모델은 다양한 특징과 패턴을 학습하며</a:t>
            </a:r>
            <a:r>
              <a:rPr lang="en-US" altLang="ko-KR" sz="1200" dirty="0">
                <a:solidFill>
                  <a:srgbClr val="707881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1200" dirty="0">
                <a:solidFill>
                  <a:srgbClr val="707881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이는 전체 앙상블의 예측 성능을 향상시킴</a:t>
            </a:r>
            <a:endParaRPr lang="en-US" altLang="ko-KR" sz="1200" dirty="0">
              <a:solidFill>
                <a:srgbClr val="707881"/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Robust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한 예측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707881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: </a:t>
            </a:r>
            <a:r>
              <a:rPr lang="ko-KR" altLang="en-US" sz="1200" dirty="0">
                <a:solidFill>
                  <a:srgbClr val="707881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앙상블 모델은 이상치에 민감하지 않으며 안정적인 예측이 가능</a:t>
            </a:r>
            <a:endParaRPr lang="en-US" altLang="ko-KR" sz="1200" dirty="0">
              <a:solidFill>
                <a:srgbClr val="707881"/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D306BD-E3E4-4355-806C-642175EEE032}"/>
              </a:ext>
            </a:extLst>
          </p:cNvPr>
          <p:cNvSpPr txBox="1"/>
          <p:nvPr/>
        </p:nvSpPr>
        <p:spPr>
          <a:xfrm>
            <a:off x="6258187" y="5020250"/>
            <a:ext cx="2505076" cy="372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장점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</a:t>
            </a:r>
            <a:r>
              <a:rPr lang="en-US" altLang="ko-KR" sz="1400" b="1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400" b="1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모델의 일반화 성능 개선</a:t>
            </a:r>
            <a:endParaRPr lang="en-US" altLang="ko-KR" sz="1400" b="1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BE8187-B5C4-4891-ABBA-D0FB22359EDA}"/>
              </a:ext>
            </a:extLst>
          </p:cNvPr>
          <p:cNvSpPr txBox="1"/>
          <p:nvPr/>
        </p:nvSpPr>
        <p:spPr>
          <a:xfrm>
            <a:off x="6258186" y="5403783"/>
            <a:ext cx="5043226" cy="372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과적합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방지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707881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: </a:t>
            </a:r>
            <a:r>
              <a:rPr lang="ko-KR" altLang="en-US" sz="1200" dirty="0">
                <a:solidFill>
                  <a:srgbClr val="707881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개별 모델들이 서로 오차를 상쇄하여 모델의 일반화 성능 향상</a:t>
            </a:r>
            <a:endParaRPr lang="en-US" altLang="ko-KR" sz="1200" dirty="0">
              <a:solidFill>
                <a:srgbClr val="707881"/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67FABD-86D6-40B2-8859-2224FEDA2953}"/>
              </a:ext>
            </a:extLst>
          </p:cNvPr>
          <p:cNvCxnSpPr>
            <a:cxnSpLocks/>
          </p:cNvCxnSpPr>
          <p:nvPr/>
        </p:nvCxnSpPr>
        <p:spPr>
          <a:xfrm flipV="1">
            <a:off x="766395" y="5381073"/>
            <a:ext cx="5048251" cy="2271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9A48532-8842-4485-A612-76D6FD0D1F2F}"/>
              </a:ext>
            </a:extLst>
          </p:cNvPr>
          <p:cNvCxnSpPr>
            <a:cxnSpLocks/>
          </p:cNvCxnSpPr>
          <p:nvPr/>
        </p:nvCxnSpPr>
        <p:spPr>
          <a:xfrm flipV="1">
            <a:off x="6258187" y="5381073"/>
            <a:ext cx="5043226" cy="2581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8ED48CA-A330-448A-A5EC-E20176144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586" y="1354621"/>
            <a:ext cx="2686438" cy="76361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85B92EA-3EB8-46D2-9C1E-73788DDD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230" y="2172045"/>
            <a:ext cx="2836794" cy="12860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48FD8A6-3B2B-EBA1-F207-0B79A26019D6}"/>
              </a:ext>
            </a:extLst>
          </p:cNvPr>
          <p:cNvSpPr/>
          <p:nvPr/>
        </p:nvSpPr>
        <p:spPr>
          <a:xfrm>
            <a:off x="657514" y="5009127"/>
            <a:ext cx="5276582" cy="168694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ABBF9E-5FAB-BEC9-8135-BA969551B9B7}"/>
              </a:ext>
            </a:extLst>
          </p:cNvPr>
          <p:cNvSpPr/>
          <p:nvPr/>
        </p:nvSpPr>
        <p:spPr>
          <a:xfrm>
            <a:off x="6129703" y="5009127"/>
            <a:ext cx="5276582" cy="168694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707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graph with blue dots&#10;&#10;Description automatically generated">
            <a:extLst>
              <a:ext uri="{FF2B5EF4-FFF2-40B4-BE49-F238E27FC236}">
                <a16:creationId xmlns:a16="http://schemas.microsoft.com/office/drawing/2014/main" id="{39E0A8A4-F0E3-4F63-BF36-CDDD07BB5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062" y="1855667"/>
            <a:ext cx="3580322" cy="255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70F60973-6062-28D3-B3A1-A0606A2C8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412" y="1855666"/>
            <a:ext cx="3419900" cy="26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A graph of a curve&#10;&#10;Description automatically generated">
            <a:extLst>
              <a:ext uri="{FF2B5EF4-FFF2-40B4-BE49-F238E27FC236}">
                <a16:creationId xmlns:a16="http://schemas.microsoft.com/office/drawing/2014/main" id="{59C82B31-B075-CF00-8842-377D8673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46" y="1804251"/>
            <a:ext cx="3580321" cy="26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1720853" y="4850671"/>
            <a:ext cx="8629650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몇 개의 파생변수 만</a:t>
            </a:r>
            <a:r>
              <a:rPr lang="ko-KR" altLang="en-US" sz="1400" dirty="0" err="1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으로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충분한 예측력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보임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위치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와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시간적 요인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혼잡도 예측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에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상당한 영향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미친다는 것을 확인할 수 있었음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분석은 </a:t>
            </a:r>
            <a:r>
              <a:rPr lang="ko-KR" altLang="en-US" sz="14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월별 데이터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를 기준으로 하고 </a:t>
            </a:r>
            <a:r>
              <a:rPr lang="ko-KR" altLang="en-US" sz="14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여의도 지역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에 한정되어 진행되었으며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이는 결과에 영향을 미쳤을 것으로 보임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장기간에 걸쳐 축적된 유동 인구 데이터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날씨 정보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지역 특성 등을 포함한 종합적인 데이터를 활용하여 모델을 학습시킬 경우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더욱 의미 있는 분석 결과를 도출할 수 있을 것으로 기대됨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182240"/>
                </a:solidFill>
                <a:latin typeface="+mj-ea"/>
                <a:ea typeface="+mj-ea"/>
              </a:rPr>
              <a:t>3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분석 결과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4DCEA1-A741-47C6-AF19-C824730B9CD0}"/>
              </a:ext>
            </a:extLst>
          </p:cNvPr>
          <p:cNvGrpSpPr/>
          <p:nvPr/>
        </p:nvGrpSpPr>
        <p:grpSpPr>
          <a:xfrm>
            <a:off x="556846" y="1325563"/>
            <a:ext cx="3525167" cy="625556"/>
            <a:chOff x="556846" y="1325563"/>
            <a:chExt cx="3525167" cy="62555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135B23-C06F-4AC6-9D58-40E7A26E2CC5}"/>
                </a:ext>
              </a:extLst>
            </p:cNvPr>
            <p:cNvSpPr txBox="1"/>
            <p:nvPr/>
          </p:nvSpPr>
          <p:spPr>
            <a:xfrm>
              <a:off x="556846" y="1325563"/>
              <a:ext cx="2734994" cy="6255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en-US" altLang="ko-KR" sz="14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ROC Curve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  <a:p>
              <a:pPr marR="0" lvl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C2EE9C6-20E1-4AAD-9F68-339B46C9212F}"/>
                </a:ext>
              </a:extLst>
            </p:cNvPr>
            <p:cNvCxnSpPr>
              <a:cxnSpLocks/>
            </p:cNvCxnSpPr>
            <p:nvPr/>
          </p:nvCxnSpPr>
          <p:spPr>
            <a:xfrm>
              <a:off x="659899" y="1682926"/>
              <a:ext cx="3422114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2BA030E-8AD2-4B85-8A88-9CB4AD24FE28}"/>
              </a:ext>
            </a:extLst>
          </p:cNvPr>
          <p:cNvGrpSpPr/>
          <p:nvPr/>
        </p:nvGrpSpPr>
        <p:grpSpPr>
          <a:xfrm>
            <a:off x="4221568" y="1325563"/>
            <a:ext cx="3525167" cy="357363"/>
            <a:chOff x="4221568" y="1325563"/>
            <a:chExt cx="3525167" cy="3573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DEFC17-E826-4FFA-86E2-0293CE7DBF12}"/>
                </a:ext>
              </a:extLst>
            </p:cNvPr>
            <p:cNvSpPr txBox="1"/>
            <p:nvPr/>
          </p:nvSpPr>
          <p:spPr>
            <a:xfrm>
              <a:off x="4221568" y="1325563"/>
              <a:ext cx="2734994" cy="3454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각 클래스에 대한 모델의 예측 오류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0188FC-BC13-4295-84CB-3F73E5C990E5}"/>
                </a:ext>
              </a:extLst>
            </p:cNvPr>
            <p:cNvCxnSpPr>
              <a:cxnSpLocks/>
            </p:cNvCxnSpPr>
            <p:nvPr/>
          </p:nvCxnSpPr>
          <p:spPr>
            <a:xfrm>
              <a:off x="4324621" y="1682926"/>
              <a:ext cx="3422114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899A220-606B-423C-836C-4993B8B86C9C}"/>
              </a:ext>
            </a:extLst>
          </p:cNvPr>
          <p:cNvGrpSpPr/>
          <p:nvPr/>
        </p:nvGrpSpPr>
        <p:grpSpPr>
          <a:xfrm>
            <a:off x="7886290" y="1316963"/>
            <a:ext cx="3525167" cy="357363"/>
            <a:chOff x="4221568" y="1325563"/>
            <a:chExt cx="3525167" cy="35736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653717-00A9-4612-86C4-C4A04164D861}"/>
                </a:ext>
              </a:extLst>
            </p:cNvPr>
            <p:cNvSpPr txBox="1"/>
            <p:nvPr/>
          </p:nvSpPr>
          <p:spPr>
            <a:xfrm>
              <a:off x="4221568" y="1325563"/>
              <a:ext cx="2734994" cy="3454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Feature Importance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확인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2503C1A-F75F-4C44-A725-D430BF2139B6}"/>
                </a:ext>
              </a:extLst>
            </p:cNvPr>
            <p:cNvCxnSpPr>
              <a:cxnSpLocks/>
            </p:cNvCxnSpPr>
            <p:nvPr/>
          </p:nvCxnSpPr>
          <p:spPr>
            <a:xfrm>
              <a:off x="4324621" y="1682926"/>
              <a:ext cx="3422114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3389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C088DFC-A561-4944-A711-069AB00B1A83}"/>
              </a:ext>
            </a:extLst>
          </p:cNvPr>
          <p:cNvSpPr txBox="1"/>
          <p:nvPr/>
        </p:nvSpPr>
        <p:spPr>
          <a:xfrm>
            <a:off x="5868349" y="1325563"/>
            <a:ext cx="2682779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경로 종합 평가 점수 산출 예시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활용방안 </a:t>
            </a:r>
            <a:r>
              <a:rPr lang="en-US" altLang="ko-KR" dirty="0"/>
              <a:t>1 - </a:t>
            </a:r>
            <a:r>
              <a:rPr lang="ko-KR" altLang="en-US" dirty="0"/>
              <a:t>혼잡도 점수 기반의 경로 추천 알고리즘 제안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182240"/>
                </a:solidFill>
                <a:latin typeface="+mj-ea"/>
                <a:ea typeface="+mj-ea"/>
              </a:rPr>
              <a:t>3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분석 </a:t>
            </a:r>
            <a:r>
              <a:rPr lang="ko-KR" altLang="en-US" sz="1400" dirty="0">
                <a:solidFill>
                  <a:srgbClr val="182240"/>
                </a:solidFill>
                <a:latin typeface="+mj-ea"/>
                <a:ea typeface="+mj-ea"/>
              </a:rPr>
              <a:t>결과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B5ADB6-F5C7-4EF8-A61C-83DE163ED76A}"/>
              </a:ext>
            </a:extLst>
          </p:cNvPr>
          <p:cNvSpPr txBox="1"/>
          <p:nvPr/>
        </p:nvSpPr>
        <p:spPr>
          <a:xfrm>
            <a:off x="556846" y="1325563"/>
            <a:ext cx="2194743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경로 종합 평가 점수 산식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953DA69-7621-4355-A7B7-3B0F8D526C0C}"/>
                  </a:ext>
                </a:extLst>
              </p:cNvPr>
              <p:cNvSpPr/>
              <p:nvPr/>
            </p:nvSpPr>
            <p:spPr>
              <a:xfrm>
                <a:off x="556846" y="1784464"/>
                <a:ext cx="4018924" cy="83336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𝑆𝑐𝑜𝑟𝑒</m:t>
                      </m:r>
                      <m:r>
                        <a:rPr kumimoji="1" lang="en-US" altLang="ko-Kore-KR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13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en-US" altLang="ko-Kore-KR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ko-Kore-KR" sz="1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ore-KR" sz="1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ko-Kore-KR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ore-KR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ore-KR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ko-Kore-KR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Kore-KR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ko-Kore-KR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ore-KR" sz="1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eqArrPr>
                            <m:e>
                              <m:r>
                                <a:rPr kumimoji="1" lang="en-US" altLang="ko-Kore-KR" sz="1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10,  </m:t>
                              </m:r>
                              <m:r>
                                <a:rPr kumimoji="1" lang="ko-Kore-KR" altLang="en-US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혼</m:t>
                              </m:r>
                              <m:r>
                                <a:rPr kumimoji="1" lang="ko-Kore-KR" altLang="en-US" sz="13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잡</m:t>
                              </m:r>
                              <m:r>
                                <a:rPr kumimoji="1" lang="ko-Kore-KR" altLang="en-US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도</m:t>
                              </m:r>
                              <m:r>
                                <a:rPr kumimoji="1" lang="en-US" altLang="ko-KR" sz="1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=</m:t>
                              </m:r>
                              <m:r>
                                <a:rPr kumimoji="1" lang="en-US" altLang="ko-KR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r>
                                <a:rPr kumimoji="1" lang="ko-KR" altLang="en-US" sz="13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붐빔</m:t>
                              </m:r>
                            </m:e>
                            <m:e>
                              <m:r>
                                <a:rPr kumimoji="1" lang="en-US" altLang="ko-KR" sz="1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5,</m:t>
                              </m:r>
                              <m:r>
                                <a:rPr kumimoji="1" lang="en-US" altLang="ko-KR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r>
                                <a:rPr kumimoji="1" lang="en-US" altLang="ko-KR" sz="1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r>
                                <a:rPr kumimoji="1" lang="ko-KR" altLang="en-US" sz="13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혼</m:t>
                              </m:r>
                              <m:r>
                                <a:rPr kumimoji="1" lang="ko-KR" altLang="en-US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잡</m:t>
                              </m:r>
                              <m:r>
                                <a:rPr kumimoji="1" lang="ko-KR" altLang="en-US" sz="13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도</m:t>
                              </m:r>
                              <m:r>
                                <a:rPr kumimoji="1" lang="en-US" altLang="ko-KR" sz="1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=</m:t>
                              </m:r>
                              <m:r>
                                <a:rPr kumimoji="1" lang="en-US" altLang="ko-KR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r>
                                <a:rPr kumimoji="1" lang="ko-KR" altLang="en-US" sz="13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보</m:t>
                              </m:r>
                              <m:r>
                                <a:rPr kumimoji="1" lang="ko-KR" altLang="en-US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통</m:t>
                              </m:r>
                            </m:e>
                            <m:e>
                              <m:r>
                                <a:rPr kumimoji="1" lang="en-US" altLang="ko-Kore-KR" sz="1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1</m:t>
                              </m:r>
                              <m:r>
                                <a:rPr kumimoji="1" lang="en-US" altLang="ko-KR" sz="1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,</m:t>
                              </m:r>
                              <m:r>
                                <a:rPr kumimoji="1" lang="en-US" altLang="ko-KR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r>
                                <a:rPr kumimoji="1" lang="en-US" altLang="ko-KR" sz="1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r>
                                <a:rPr kumimoji="1" lang="ko-KR" altLang="en-US" sz="13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혼</m:t>
                              </m:r>
                              <m:r>
                                <a:rPr kumimoji="1" lang="ko-KR" altLang="en-US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잡</m:t>
                              </m:r>
                              <m:r>
                                <a:rPr kumimoji="1" lang="ko-KR" altLang="en-US" sz="13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도</m:t>
                              </m:r>
                              <m:r>
                                <a:rPr kumimoji="1" lang="en-US" altLang="ko-KR" sz="1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=</m:t>
                              </m:r>
                              <m:r>
                                <a:rPr kumimoji="1" lang="en-US" altLang="ko-KR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r>
                                <a:rPr kumimoji="1" lang="ko-KR" altLang="en-US" sz="13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여</m:t>
                              </m:r>
                              <m:r>
                                <a:rPr kumimoji="1" lang="ko-KR" altLang="en-US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ko-Kore-KR" altLang="en-US" sz="1300" dirty="0">
                  <a:solidFill>
                    <a:srgbClr val="000000"/>
                  </a:solidFill>
                  <a:latin typeface="Cambria Math" panose="02040503050406030204" pitchFamily="18" charset="0"/>
                  <a:ea typeface="BM DoHyeon OTF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953DA69-7621-4355-A7B7-3B0F8D526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46" y="1784464"/>
                <a:ext cx="4018924" cy="8333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A7861BF7-6FEE-4C9B-A2C9-A73C7D72CC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87" t="17385" r="24687" b="6133"/>
          <a:stretch/>
        </p:blipFill>
        <p:spPr>
          <a:xfrm>
            <a:off x="5868349" y="1728169"/>
            <a:ext cx="5766803" cy="242668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표 38">
            <a:extLst>
              <a:ext uri="{FF2B5EF4-FFF2-40B4-BE49-F238E27FC236}">
                <a16:creationId xmlns:a16="http://schemas.microsoft.com/office/drawing/2014/main" id="{C8BC5EEE-417A-4F2D-B3C8-B5F72C5C2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26056"/>
              </p:ext>
            </p:extLst>
          </p:nvPr>
        </p:nvGraphicFramePr>
        <p:xfrm>
          <a:off x="5868349" y="4211981"/>
          <a:ext cx="5766805" cy="1587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361">
                  <a:extLst>
                    <a:ext uri="{9D8B030D-6E8A-4147-A177-3AD203B41FA5}">
                      <a16:colId xmlns:a16="http://schemas.microsoft.com/office/drawing/2014/main" val="3196565755"/>
                    </a:ext>
                  </a:extLst>
                </a:gridCol>
                <a:gridCol w="1153361">
                  <a:extLst>
                    <a:ext uri="{9D8B030D-6E8A-4147-A177-3AD203B41FA5}">
                      <a16:colId xmlns:a16="http://schemas.microsoft.com/office/drawing/2014/main" val="1600215406"/>
                    </a:ext>
                  </a:extLst>
                </a:gridCol>
                <a:gridCol w="1153361">
                  <a:extLst>
                    <a:ext uri="{9D8B030D-6E8A-4147-A177-3AD203B41FA5}">
                      <a16:colId xmlns:a16="http://schemas.microsoft.com/office/drawing/2014/main" val="4071887516"/>
                    </a:ext>
                  </a:extLst>
                </a:gridCol>
                <a:gridCol w="1153361">
                  <a:extLst>
                    <a:ext uri="{9D8B030D-6E8A-4147-A177-3AD203B41FA5}">
                      <a16:colId xmlns:a16="http://schemas.microsoft.com/office/drawing/2014/main" val="3575890859"/>
                    </a:ext>
                  </a:extLst>
                </a:gridCol>
                <a:gridCol w="1153361">
                  <a:extLst>
                    <a:ext uri="{9D8B030D-6E8A-4147-A177-3AD203B41FA5}">
                      <a16:colId xmlns:a16="http://schemas.microsoft.com/office/drawing/2014/main" val="1621378482"/>
                    </a:ext>
                  </a:extLst>
                </a:gridCol>
              </a:tblGrid>
              <a:tr h="317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경로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여유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보통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붐빔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총점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2746068"/>
                  </a:ext>
                </a:extLst>
              </a:tr>
              <a:tr h="317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경로 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</a:t>
                      </a:r>
                      <a:endParaRPr lang="ko-KR" altLang="en-US" sz="14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</a:t>
                      </a:r>
                      <a:endParaRPr lang="ko-KR" altLang="en-US" sz="14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0</a:t>
                      </a:r>
                      <a:endParaRPr lang="ko-KR" altLang="en-US" sz="14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7</a:t>
                      </a:r>
                      <a:endParaRPr lang="ko-KR" altLang="en-US" sz="14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686383"/>
                  </a:ext>
                </a:extLst>
              </a:tr>
              <a:tr h="317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66CC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경로 </a:t>
                      </a:r>
                      <a:r>
                        <a:rPr lang="en-US" altLang="ko-KR" sz="1400" b="0" dirty="0">
                          <a:solidFill>
                            <a:srgbClr val="FF66CC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</a:t>
                      </a:r>
                      <a:endParaRPr lang="ko-KR" altLang="en-US" sz="1400" b="0" dirty="0">
                        <a:solidFill>
                          <a:srgbClr val="FF66CC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</a:t>
                      </a:r>
                      <a:endParaRPr lang="ko-KR" altLang="en-US" sz="14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3</a:t>
                      </a:r>
                      <a:endParaRPr lang="ko-KR" altLang="en-US" sz="14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0</a:t>
                      </a:r>
                      <a:endParaRPr lang="ko-KR" altLang="en-US" sz="14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16</a:t>
                      </a:r>
                      <a:endParaRPr lang="ko-KR" altLang="en-US" sz="14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107858"/>
                  </a:ext>
                </a:extLst>
              </a:tr>
              <a:tr h="317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경로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5</a:t>
                      </a:r>
                      <a:endParaRPr lang="ko-KR" altLang="en-US" sz="14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3</a:t>
                      </a:r>
                      <a:endParaRPr lang="ko-KR" altLang="en-US" sz="14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0</a:t>
                      </a:r>
                      <a:endParaRPr lang="ko-KR" altLang="en-US" sz="14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20</a:t>
                      </a:r>
                      <a:endParaRPr lang="ko-KR" altLang="en-US" sz="14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480888"/>
                  </a:ext>
                </a:extLst>
              </a:tr>
              <a:tr h="317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9933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경로 </a:t>
                      </a:r>
                      <a:r>
                        <a:rPr lang="en-US" altLang="ko-KR" sz="1400" b="0" dirty="0">
                          <a:solidFill>
                            <a:srgbClr val="FF9933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4</a:t>
                      </a:r>
                      <a:endParaRPr lang="ko-KR" altLang="en-US" sz="1400" b="0" dirty="0">
                        <a:solidFill>
                          <a:srgbClr val="FF9933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</a:t>
                      </a:r>
                      <a:endParaRPr lang="ko-KR" altLang="en-US" sz="14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3</a:t>
                      </a:r>
                      <a:endParaRPr lang="ko-KR" altLang="en-US" sz="14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</a:t>
                      </a:r>
                      <a:endParaRPr lang="ko-KR" altLang="en-US" sz="14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27</a:t>
                      </a:r>
                      <a:endParaRPr lang="ko-KR" altLang="en-US" sz="14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82397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490E57-EF39-4175-A5C9-0A27D6E141D3}"/>
              </a:ext>
            </a:extLst>
          </p:cNvPr>
          <p:cNvSpPr txBox="1"/>
          <p:nvPr/>
        </p:nvSpPr>
        <p:spPr>
          <a:xfrm>
            <a:off x="556845" y="2743743"/>
            <a:ext cx="2681305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경로 종합 평가 점수 산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출 방법론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827252-1A93-4456-B12F-C37A278D96BF}"/>
              </a:ext>
            </a:extLst>
          </p:cNvPr>
          <p:cNvSpPr txBox="1"/>
          <p:nvPr/>
        </p:nvSpPr>
        <p:spPr>
          <a:xfrm>
            <a:off x="461306" y="3156307"/>
            <a:ext cx="4706312" cy="139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경로의 출발지와 도착지의 위도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경도 좌표를 기반으로 사각형 구역을 정의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b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 구역 내에 포함되는 도로들의 혼잡도를 파악함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L="228600" marR="0" lvl="0" indent="-22860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해당 경로에 포함된 각 도로의 혼잡도 레이블에 따라 가중치를 부여하고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 가중치를 합산하여 경로의 총 점수를 계산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L="228600" marR="0" lvl="0" indent="-22860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계산된 총 점수가 가장 낮은 경로를 최적 경로로 선정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    (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동점 존재할 경우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거리가 더 짧은 경로를 우선적으로 선택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846EA6C-5A59-4ADE-A60E-1088353C794B}"/>
              </a:ext>
            </a:extLst>
          </p:cNvPr>
          <p:cNvCxnSpPr/>
          <p:nvPr/>
        </p:nvCxnSpPr>
        <p:spPr>
          <a:xfrm flipV="1">
            <a:off x="7169966" y="2489942"/>
            <a:ext cx="587229" cy="436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3D111A3-5504-4998-90DF-56E290E61FC9}"/>
              </a:ext>
            </a:extLst>
          </p:cNvPr>
          <p:cNvSpPr txBox="1"/>
          <p:nvPr/>
        </p:nvSpPr>
        <p:spPr>
          <a:xfrm>
            <a:off x="531292" y="4648078"/>
            <a:ext cx="2681305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경로 생성 방법론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5791EC-B914-4DF6-8A92-B10388CB5258}"/>
              </a:ext>
            </a:extLst>
          </p:cNvPr>
          <p:cNvSpPr txBox="1"/>
          <p:nvPr/>
        </p:nvSpPr>
        <p:spPr>
          <a:xfrm>
            <a:off x="461306" y="4986086"/>
            <a:ext cx="4706312" cy="73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 T-MAP API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를 활용하여 보행자 이동 동선 생성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⇒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출발지에서 목적지까지의 다중 경로 생성 후 앞서 정의한 경로 종합 평가 점수를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 </a:t>
            </a:r>
          </a:p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 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이용해 경로 평가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pic>
        <p:nvPicPr>
          <p:cNvPr id="4098" name="Picture 2" descr="PNG 이미지 무료 공유] 빨간펜 화살표/ 색연필 화살표/ 화살표 드로잉/ 이미지 소스">
            <a:extLst>
              <a:ext uri="{FF2B5EF4-FFF2-40B4-BE49-F238E27FC236}">
                <a16:creationId xmlns:a16="http://schemas.microsoft.com/office/drawing/2014/main" id="{73FA1167-FEEC-4434-AF27-72FF20E8E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9" t="84560" r="43229"/>
          <a:stretch/>
        </p:blipFill>
        <p:spPr bwMode="auto">
          <a:xfrm>
            <a:off x="5868349" y="5881565"/>
            <a:ext cx="751526" cy="48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CECD051-DEB5-40E3-9F02-B37579ED8DF8}"/>
              </a:ext>
            </a:extLst>
          </p:cNvPr>
          <p:cNvSpPr txBox="1"/>
          <p:nvPr/>
        </p:nvSpPr>
        <p:spPr>
          <a:xfrm>
            <a:off x="6619875" y="5881565"/>
            <a:ext cx="4895850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경로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의 점수가 가장 낮으며 거리도 가장 짧으므로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경로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선택</a:t>
            </a:r>
          </a:p>
        </p:txBody>
      </p:sp>
      <p:pic>
        <p:nvPicPr>
          <p:cNvPr id="1028" name="Picture 4" descr="빨간펜 화살표 - 2023 | 낙서 아이디어, 플래너, 분필">
            <a:extLst>
              <a:ext uri="{FF2B5EF4-FFF2-40B4-BE49-F238E27FC236}">
                <a16:creationId xmlns:a16="http://schemas.microsoft.com/office/drawing/2014/main" id="{4A9DADB8-2C7E-177A-2A38-D5E030088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" t="6312" r="68650" b="59294"/>
          <a:stretch/>
        </p:blipFill>
        <p:spPr bwMode="auto">
          <a:xfrm>
            <a:off x="9487304" y="1183139"/>
            <a:ext cx="487261" cy="4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3232BA6-2052-C810-93BB-46885812A087}"/>
              </a:ext>
            </a:extLst>
          </p:cNvPr>
          <p:cNvSpPr/>
          <p:nvPr/>
        </p:nvSpPr>
        <p:spPr>
          <a:xfrm>
            <a:off x="10050011" y="944006"/>
            <a:ext cx="1585142" cy="5828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505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빨간색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= </a:t>
            </a:r>
            <a:r>
              <a:rPr lang="ko-KR" altLang="en-US" sz="12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붐빔 </a:t>
            </a:r>
            <a:endParaRPr lang="en-US" altLang="ko-KR" sz="1200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FFFFCC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노란색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= </a:t>
            </a:r>
            <a:r>
              <a:rPr lang="ko-KR" altLang="en-US" sz="12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보통</a:t>
            </a:r>
            <a:b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ko-KR" altLang="en-US" sz="1200" dirty="0">
                <a:solidFill>
                  <a:srgbClr val="92D05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초록색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= </a:t>
            </a:r>
            <a:r>
              <a:rPr lang="ko-KR" altLang="en-US" sz="12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여유</a:t>
            </a:r>
            <a:endParaRPr lang="en-US" altLang="ko-KR" sz="1200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658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8" name="Picture 12" descr="축제 뉴 년도 크리스마스 자 - 문화, 종교 및 축제 아이콘">
            <a:extLst>
              <a:ext uri="{FF2B5EF4-FFF2-40B4-BE49-F238E27FC236}">
                <a16:creationId xmlns:a16="http://schemas.microsoft.com/office/drawing/2014/main" id="{B180FB86-3C46-4970-9D34-0664581F6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174" y="1534190"/>
            <a:ext cx="695517" cy="69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사용자 모양 - 무료 사람들개 아이콘">
            <a:extLst>
              <a:ext uri="{FF2B5EF4-FFF2-40B4-BE49-F238E27FC236}">
                <a16:creationId xmlns:a16="http://schemas.microsoft.com/office/drawing/2014/main" id="{7D1005FA-3A1E-4F73-B562-7D14D9D27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65" y="1515559"/>
            <a:ext cx="695517" cy="69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기대효과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182240"/>
                </a:solidFill>
                <a:latin typeface="+mj-ea"/>
                <a:ea typeface="+mj-ea"/>
              </a:rPr>
              <a:t>4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lang="ko-KR" altLang="en-US" sz="1400" dirty="0">
                <a:solidFill>
                  <a:srgbClr val="182240"/>
                </a:solidFill>
                <a:latin typeface="+mj-ea"/>
                <a:ea typeface="+mj-ea"/>
              </a:rPr>
              <a:t>결론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D8861ED4-85F6-46BB-B6E2-924EA69AD2E4}"/>
              </a:ext>
            </a:extLst>
          </p:cNvPr>
          <p:cNvSpPr txBox="1">
            <a:spLocks/>
          </p:cNvSpPr>
          <p:nvPr/>
        </p:nvSpPr>
        <p:spPr>
          <a:xfrm>
            <a:off x="556846" y="3957445"/>
            <a:ext cx="10515600" cy="530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ko-KR" sz="2400" kern="1200" dirty="0" smtClean="0">
                <a:solidFill>
                  <a:schemeClr val="accent2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/>
              <a:t>한계점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24CA274-285D-4B95-B163-8DBF6ECD2E20}"/>
              </a:ext>
            </a:extLst>
          </p:cNvPr>
          <p:cNvGrpSpPr/>
          <p:nvPr/>
        </p:nvGrpSpPr>
        <p:grpSpPr>
          <a:xfrm>
            <a:off x="8234600" y="1417959"/>
            <a:ext cx="3590488" cy="2493150"/>
            <a:chOff x="671097" y="1363221"/>
            <a:chExt cx="3590488" cy="24931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46EB1A2-7936-47D9-BCD1-81CC7F565F32}"/>
                </a:ext>
              </a:extLst>
            </p:cNvPr>
            <p:cNvSpPr/>
            <p:nvPr/>
          </p:nvSpPr>
          <p:spPr>
            <a:xfrm>
              <a:off x="671097" y="1363221"/>
              <a:ext cx="3590488" cy="2493150"/>
            </a:xfrm>
            <a:prstGeom prst="roundRect">
              <a:avLst/>
            </a:prstGeom>
            <a:noFill/>
            <a:ln w="19050">
              <a:solidFill>
                <a:srgbClr val="18224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제목 2">
              <a:extLst>
                <a:ext uri="{FF2B5EF4-FFF2-40B4-BE49-F238E27FC236}">
                  <a16:creationId xmlns:a16="http://schemas.microsoft.com/office/drawing/2014/main" id="{2D8A0966-84F7-4F5D-A9EE-22C0CAA3C7B5}"/>
                </a:ext>
              </a:extLst>
            </p:cNvPr>
            <p:cNvSpPr txBox="1">
              <a:spLocks/>
            </p:cNvSpPr>
            <p:nvPr/>
          </p:nvSpPr>
          <p:spPr>
            <a:xfrm>
              <a:off x="1810518" y="1583934"/>
              <a:ext cx="1882141" cy="53010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altLang="ko-KR" sz="2400" kern="1200" dirty="0" smtClean="0">
                  <a:solidFill>
                    <a:schemeClr val="accent2"/>
                  </a:solidFill>
                  <a:latin typeface="+mj-ea"/>
                  <a:ea typeface="+mj-ea"/>
                  <a:cs typeface="+mj-cs"/>
                </a:defRPr>
              </a:lvl1pPr>
            </a:lstStyle>
            <a:p>
              <a:r>
                <a:rPr lang="ko-KR" altLang="en-US" sz="2000" dirty="0"/>
                <a:t>행사 기획 측면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3AE17C-10CF-40DF-9B86-E71FD9A51900}"/>
                </a:ext>
              </a:extLst>
            </p:cNvPr>
            <p:cNvSpPr txBox="1"/>
            <p:nvPr/>
          </p:nvSpPr>
          <p:spPr>
            <a:xfrm>
              <a:off x="706729" y="2281976"/>
              <a:ext cx="3538100" cy="1153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975" marR="0" lvl="0" indent="-180975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200" b="1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행사 기획 및 배치 최적화 </a:t>
              </a:r>
              <a:r>
                <a:rPr lang="en-US" altLang="ko-KR" sz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: </a:t>
              </a:r>
              <a:r>
                <a:rPr lang="ko-KR" altLang="en-US" sz="10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혼잡도 예측 모델을 활용하여 행사의 위치 선정</a:t>
              </a:r>
              <a:r>
                <a:rPr lang="en-US" altLang="ko-KR" sz="10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, </a:t>
              </a:r>
              <a:r>
                <a:rPr lang="ko-KR" altLang="en-US" sz="10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인원 배치</a:t>
              </a:r>
              <a:r>
                <a:rPr lang="en-US" altLang="ko-KR" sz="10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, </a:t>
              </a:r>
              <a:r>
                <a:rPr lang="ko-KR" altLang="en-US" sz="10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물류 계획 등을 보다 효과적으로 수립할 수 있음</a:t>
              </a:r>
              <a:r>
                <a:rPr lang="en-US" altLang="ko-KR" sz="10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.</a:t>
              </a:r>
            </a:p>
            <a:p>
              <a:pPr marL="180975" indent="-180975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200" b="1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안전 사고 예방 </a:t>
              </a:r>
              <a:r>
                <a:rPr lang="en-US" altLang="ko-KR" sz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: </a:t>
              </a:r>
              <a:r>
                <a:rPr lang="ko-KR" altLang="en-US" sz="10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혼잡도 예측 결과를 바탕으로 동선 확보를 하여 안전사고를 예방할 수 있게 됨</a:t>
              </a:r>
              <a:r>
                <a:rPr lang="en-US" altLang="ko-KR" sz="10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.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2EC1ACC-AB64-4941-BEC7-6B125279DD9C}"/>
                </a:ext>
              </a:extLst>
            </p:cNvPr>
            <p:cNvCxnSpPr>
              <a:cxnSpLocks/>
            </p:cNvCxnSpPr>
            <p:nvPr/>
          </p:nvCxnSpPr>
          <p:spPr>
            <a:xfrm>
              <a:off x="1810518" y="2114037"/>
              <a:ext cx="1805137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317B58-F153-4B61-84D5-E87521246126}"/>
              </a:ext>
            </a:extLst>
          </p:cNvPr>
          <p:cNvGrpSpPr/>
          <p:nvPr/>
        </p:nvGrpSpPr>
        <p:grpSpPr>
          <a:xfrm>
            <a:off x="4495032" y="1420575"/>
            <a:ext cx="3590488" cy="2493150"/>
            <a:chOff x="654341" y="1382339"/>
            <a:chExt cx="3590488" cy="249315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46D8714-779C-4FA9-A4EA-BFDB433103B3}"/>
                </a:ext>
              </a:extLst>
            </p:cNvPr>
            <p:cNvSpPr/>
            <p:nvPr/>
          </p:nvSpPr>
          <p:spPr>
            <a:xfrm>
              <a:off x="654341" y="1382339"/>
              <a:ext cx="3590488" cy="2493150"/>
            </a:xfrm>
            <a:prstGeom prst="roundRect">
              <a:avLst/>
            </a:prstGeom>
            <a:noFill/>
            <a:ln w="19050">
              <a:solidFill>
                <a:srgbClr val="18224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FEB029C-7A78-4169-BE0B-E3D2BB60E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671" y="1479452"/>
              <a:ext cx="695517" cy="742275"/>
            </a:xfrm>
            <a:prstGeom prst="rect">
              <a:avLst/>
            </a:prstGeom>
          </p:spPr>
        </p:pic>
        <p:sp>
          <p:nvSpPr>
            <p:cNvPr id="23" name="제목 2">
              <a:extLst>
                <a:ext uri="{FF2B5EF4-FFF2-40B4-BE49-F238E27FC236}">
                  <a16:creationId xmlns:a16="http://schemas.microsoft.com/office/drawing/2014/main" id="{B56BC864-E7F7-40CB-827B-5201A7ED39AE}"/>
                </a:ext>
              </a:extLst>
            </p:cNvPr>
            <p:cNvSpPr txBox="1">
              <a:spLocks/>
            </p:cNvSpPr>
            <p:nvPr/>
          </p:nvSpPr>
          <p:spPr>
            <a:xfrm>
              <a:off x="1810518" y="1583934"/>
              <a:ext cx="1882141" cy="53010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altLang="ko-KR" sz="2400" kern="1200" dirty="0" smtClean="0">
                  <a:solidFill>
                    <a:schemeClr val="accent2"/>
                  </a:solidFill>
                  <a:latin typeface="+mj-ea"/>
                  <a:ea typeface="+mj-ea"/>
                  <a:cs typeface="+mj-cs"/>
                </a:defRPr>
              </a:lvl1pPr>
            </a:lstStyle>
            <a:p>
              <a:r>
                <a:rPr lang="ko-KR" altLang="en-US" sz="2000" dirty="0"/>
                <a:t>행정 기관 측면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938A0E1-FED6-4380-B9D8-AA33E55C31EE}"/>
                </a:ext>
              </a:extLst>
            </p:cNvPr>
            <p:cNvSpPr txBox="1"/>
            <p:nvPr/>
          </p:nvSpPr>
          <p:spPr>
            <a:xfrm>
              <a:off x="706729" y="2281976"/>
              <a:ext cx="3538100" cy="15935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975" marR="0" lvl="0" indent="-180975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200" b="1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사고 예방을 위한 사전 조치 가능</a:t>
              </a:r>
              <a:r>
                <a:rPr lang="ko-KR" altLang="en-US" sz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 </a:t>
              </a:r>
              <a:r>
                <a:rPr lang="en-US" altLang="ko-KR" sz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: </a:t>
              </a:r>
              <a:r>
                <a:rPr lang="ko-KR" altLang="en-US" sz="10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혼잡도 예측 모델을 통해 사고 발생 가능성이 높은 지역을 사전에 파악하고</a:t>
              </a:r>
              <a:r>
                <a:rPr lang="en-US" altLang="ko-KR" sz="10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, </a:t>
              </a:r>
              <a:r>
                <a:rPr lang="ko-KR" altLang="en-US" sz="10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필요한 조치를 취할 수 있음</a:t>
              </a:r>
              <a:r>
                <a:rPr lang="en-US" altLang="ko-KR" sz="10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.</a:t>
              </a:r>
            </a:p>
            <a:p>
              <a:pPr marL="180975" marR="0" lvl="0" indent="-180975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200" b="1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교통 혼잡 완화</a:t>
              </a:r>
              <a:r>
                <a:rPr lang="ko-KR" altLang="en-US" sz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 </a:t>
              </a:r>
              <a:r>
                <a:rPr lang="en-US" altLang="ko-KR" sz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: </a:t>
              </a:r>
              <a:r>
                <a:rPr lang="ko-KR" altLang="en-US" sz="10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혼잡한 경로를 피하도록 유도함으로써 교통 흐름을 개선하고 혼잡을 완화할 수 있음</a:t>
              </a:r>
              <a:endPara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  <a:p>
              <a:pPr marL="180975" indent="-180975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200" b="1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공공 안전 강화</a:t>
              </a:r>
              <a:r>
                <a:rPr lang="ko-KR" altLang="en-US" sz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 </a:t>
              </a:r>
              <a:r>
                <a:rPr lang="en-US" altLang="ko-KR" sz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: </a:t>
              </a:r>
              <a:r>
                <a:rPr lang="ko-KR" altLang="en-US" sz="10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혼잡도 정보를 활용하여 공공의 안전을 유지하고 강화하는데 기여할 수 있음</a:t>
              </a:r>
              <a:r>
                <a:rPr lang="en-US" altLang="ko-KR" sz="10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.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B2DF132-471D-46D5-A0A2-72A9ABC2BF66}"/>
                </a:ext>
              </a:extLst>
            </p:cNvPr>
            <p:cNvCxnSpPr>
              <a:cxnSpLocks/>
            </p:cNvCxnSpPr>
            <p:nvPr/>
          </p:nvCxnSpPr>
          <p:spPr>
            <a:xfrm>
              <a:off x="1810518" y="2114037"/>
              <a:ext cx="1805137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4F23BA3-E81F-47E6-818F-4D3B126755CC}"/>
              </a:ext>
            </a:extLst>
          </p:cNvPr>
          <p:cNvGrpSpPr/>
          <p:nvPr/>
        </p:nvGrpSpPr>
        <p:grpSpPr>
          <a:xfrm>
            <a:off x="755464" y="1420575"/>
            <a:ext cx="3590488" cy="2493150"/>
            <a:chOff x="654341" y="1382339"/>
            <a:chExt cx="3590488" cy="249315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5884BC8-858F-4804-AFFC-6715B6DF516C}"/>
                </a:ext>
              </a:extLst>
            </p:cNvPr>
            <p:cNvSpPr/>
            <p:nvPr/>
          </p:nvSpPr>
          <p:spPr>
            <a:xfrm>
              <a:off x="654341" y="1382339"/>
              <a:ext cx="3590488" cy="2493150"/>
            </a:xfrm>
            <a:prstGeom prst="roundRect">
              <a:avLst/>
            </a:prstGeom>
            <a:noFill/>
            <a:ln w="19050">
              <a:solidFill>
                <a:srgbClr val="18224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제목 2">
              <a:extLst>
                <a:ext uri="{FF2B5EF4-FFF2-40B4-BE49-F238E27FC236}">
                  <a16:creationId xmlns:a16="http://schemas.microsoft.com/office/drawing/2014/main" id="{7EB3C584-F766-4BC2-8AFD-FCC90EC34F3D}"/>
                </a:ext>
              </a:extLst>
            </p:cNvPr>
            <p:cNvSpPr txBox="1">
              <a:spLocks/>
            </p:cNvSpPr>
            <p:nvPr/>
          </p:nvSpPr>
          <p:spPr>
            <a:xfrm>
              <a:off x="1955840" y="1583934"/>
              <a:ext cx="1514492" cy="53010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altLang="ko-KR" sz="2400" kern="1200" dirty="0" smtClean="0">
                  <a:solidFill>
                    <a:schemeClr val="accent2"/>
                  </a:solidFill>
                  <a:latin typeface="+mj-ea"/>
                  <a:ea typeface="+mj-ea"/>
                  <a:cs typeface="+mj-cs"/>
                </a:defRPr>
              </a:lvl1pPr>
            </a:lstStyle>
            <a:p>
              <a:r>
                <a:rPr lang="ko-KR" altLang="en-US" sz="2000" dirty="0"/>
                <a:t>이용자 측면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B33EA1-26BF-4E8C-B00D-D556CF5F31D1}"/>
                </a:ext>
              </a:extLst>
            </p:cNvPr>
            <p:cNvSpPr txBox="1"/>
            <p:nvPr/>
          </p:nvSpPr>
          <p:spPr>
            <a:xfrm>
              <a:off x="706729" y="2281976"/>
              <a:ext cx="3538100" cy="953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975" marR="0" lvl="0" indent="-180975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200" b="1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개인의 안전 향상 </a:t>
              </a:r>
              <a:r>
                <a:rPr lang="en-US" altLang="ko-KR" sz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: </a:t>
              </a:r>
              <a:r>
                <a:rPr lang="ko-KR" altLang="en-US" sz="10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경로 추천을 통해 유동인구가 많은 지역을 피함으로써</a:t>
              </a:r>
              <a:r>
                <a:rPr lang="en-US" altLang="ko-KR" sz="10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, </a:t>
              </a:r>
              <a:r>
                <a:rPr lang="ko-KR" altLang="en-US" sz="10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사고 위험이나 전염병 노출의 위험 감소</a:t>
              </a:r>
              <a:endPara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  <a:p>
              <a:pPr marL="180975" marR="0" lvl="0" indent="-180975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200" b="1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시간 절약 및 편의성 증대 </a:t>
              </a:r>
              <a:r>
                <a:rPr lang="en-US" altLang="ko-KR" sz="1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: </a:t>
              </a:r>
              <a:r>
                <a:rPr lang="ko-KR" altLang="en-US" sz="10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사용자는 덜 혼잡한 경로를 선택함으로써 통행 시간을 단축하고 더 쾌적한 이동을 할 수 있음</a:t>
              </a:r>
              <a:endPara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6BE9F5A-A887-40EB-8F7F-C8F769199931}"/>
                </a:ext>
              </a:extLst>
            </p:cNvPr>
            <p:cNvCxnSpPr>
              <a:cxnSpLocks/>
            </p:cNvCxnSpPr>
            <p:nvPr/>
          </p:nvCxnSpPr>
          <p:spPr>
            <a:xfrm>
              <a:off x="1810518" y="2114037"/>
              <a:ext cx="1805137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F0B5E9-DD2E-A5AA-1DB2-3F60D814025E}"/>
              </a:ext>
            </a:extLst>
          </p:cNvPr>
          <p:cNvSpPr/>
          <p:nvPr/>
        </p:nvSpPr>
        <p:spPr>
          <a:xfrm>
            <a:off x="657514" y="5009127"/>
            <a:ext cx="5276582" cy="168694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0B96BF-E16B-F53E-6F53-1527DF535B10}"/>
              </a:ext>
            </a:extLst>
          </p:cNvPr>
          <p:cNvSpPr/>
          <p:nvPr/>
        </p:nvSpPr>
        <p:spPr>
          <a:xfrm>
            <a:off x="657513" y="4597620"/>
            <a:ext cx="5276581" cy="34548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컴퓨팅 자원의 한계</a:t>
            </a:r>
            <a:endParaRPr kumimoji="1" lang="ko-Kore-KR" altLang="en-US" sz="1300" b="1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971FD6-F214-DA95-E4FA-21C9B85B7247}"/>
              </a:ext>
            </a:extLst>
          </p:cNvPr>
          <p:cNvSpPr/>
          <p:nvPr/>
        </p:nvSpPr>
        <p:spPr>
          <a:xfrm>
            <a:off x="6343939" y="5006511"/>
            <a:ext cx="5276582" cy="168694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5ADDFE-5876-18B8-4299-7EB2DBE4F01B}"/>
              </a:ext>
            </a:extLst>
          </p:cNvPr>
          <p:cNvSpPr/>
          <p:nvPr/>
        </p:nvSpPr>
        <p:spPr>
          <a:xfrm>
            <a:off x="6343938" y="4595004"/>
            <a:ext cx="5276581" cy="34548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데이터 자체의 아쉬움</a:t>
            </a:r>
            <a:endParaRPr kumimoji="1" lang="ko-Kore-KR" altLang="en-US" sz="1300" b="1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DEB14E-5201-6D95-0BD9-923A328BA50F}"/>
              </a:ext>
            </a:extLst>
          </p:cNvPr>
          <p:cNvSpPr txBox="1"/>
          <p:nvPr/>
        </p:nvSpPr>
        <p:spPr>
          <a:xfrm>
            <a:off x="657512" y="5301897"/>
            <a:ext cx="5190549" cy="1393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파생 변수의 고려 부족 </a:t>
            </a:r>
            <a:r>
              <a:rPr lang="en-US" altLang="ko-KR" sz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: 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유동 인구 예측에 필요한 다양한 파생 변수들이 존재하지만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이러한 모든 변수들을 충분히 고려하지 못함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시계열 데이터의 부족 </a:t>
            </a:r>
            <a:r>
              <a:rPr lang="en-US" altLang="ko-KR" sz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: 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2015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년의 데이터 만을 사용하여 장기적인 패턴과 추세를 파악하기에는 불충분했음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L="180975" indent="-180975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지역적 범위의 제한 </a:t>
            </a:r>
            <a:r>
              <a:rPr lang="en-US" altLang="ko-KR" sz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: 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분석이 여의도 지역으로 한정되어 있어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다른 지역의 유동인구 변화와 비교하거나 일반화하기 어려움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A72D-55D5-21EA-4B77-A68005767F43}"/>
              </a:ext>
            </a:extLst>
          </p:cNvPr>
          <p:cNvSpPr txBox="1"/>
          <p:nvPr/>
        </p:nvSpPr>
        <p:spPr>
          <a:xfrm>
            <a:off x="700342" y="5067743"/>
            <a:ext cx="509085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사용 가능한 컴퓨팅 파워의 한계로 인해</a:t>
            </a:r>
            <a:r>
              <a:rPr lang="en-US" altLang="ko-KR" sz="13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13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데이터를 축소하게 되었음</a:t>
            </a:r>
            <a:r>
              <a:rPr lang="en-US" altLang="ko-KR" sz="13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  <a:endParaRPr lang="ko-KR" altLang="en-US" sz="13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FC7EFB-1EB8-1EF3-98AE-EB0969F7DCDA}"/>
              </a:ext>
            </a:extLst>
          </p:cNvPr>
          <p:cNvSpPr txBox="1"/>
          <p:nvPr/>
        </p:nvSpPr>
        <p:spPr>
          <a:xfrm>
            <a:off x="6386953" y="5273288"/>
            <a:ext cx="5190549" cy="1153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공간 데이터 매핑의 정확성 문제 </a:t>
            </a:r>
            <a:r>
              <a:rPr lang="en-US" altLang="ko-KR" sz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: 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위도와 경도 데이터의 변환 과정에서 정확한 위치 매핑에 실패하여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en-US" altLang="ko-KR" sz="1000" dirty="0" err="1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LineString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활용한 경로 혼잡도 표현에 어려움을 겪음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도로 링크 데이터의 부재 </a:t>
            </a:r>
            <a:r>
              <a:rPr lang="en-US" altLang="ko-KR" sz="12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: 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10m 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단위 도로구간 공간 데이터에 도로 링크 데이터가 존재하지 않아 이를 사용하여 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10m</a:t>
            </a: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단위의 유동 인구 수를 정확히 파악할 수 없었음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  <a:b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r>
              <a:rPr lang="ko-KR" altLang="en-US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따라서 전체 도로에 대한 유동 인구를 계산하는 방식으로 모델링 진행</a:t>
            </a:r>
            <a:r>
              <a:rPr lang="en-US" altLang="ko-KR" sz="10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575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활용방안 </a:t>
            </a:r>
            <a:r>
              <a:rPr lang="en-US" altLang="ko-KR" dirty="0"/>
              <a:t>2 - </a:t>
            </a:r>
            <a:r>
              <a:rPr lang="ko-KR" altLang="en-US" dirty="0"/>
              <a:t>기존 분석자료를 활용하여 혼잡도 시스템 개선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4.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결론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0C6EC9-9A07-4416-ABD9-63B140E8FCC9}"/>
              </a:ext>
            </a:extLst>
          </p:cNvPr>
          <p:cNvSpPr txBox="1"/>
          <p:nvPr/>
        </p:nvSpPr>
        <p:spPr>
          <a:xfrm>
            <a:off x="746322" y="4264577"/>
            <a:ext cx="4897627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현재 서울시에서 제공하는 실시간 도시데이터는 도로 혼잡도를 권역 단위로만 보여줘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특정 도로의 실제 유동 인구 수를 정확히 파악하기 어려움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  <a:endParaRPr lang="en-US" altLang="ko-KR" sz="1400" dirty="0">
              <a:solidFill>
                <a:srgbClr val="F0F1F2">
                  <a:lumMod val="50000"/>
                </a:srgbClr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180975" indent="-180975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이러한 제한은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10m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도로구간 별로 추정되는 유동 인구 데이터에 대해서도 정확한 값을 추정하는 것이 어렵다는 것을 의미함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7682553-E358-47EE-A0E0-586CB6B07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01"/>
          <a:stretch/>
        </p:blipFill>
        <p:spPr>
          <a:xfrm>
            <a:off x="6548054" y="2059325"/>
            <a:ext cx="4897624" cy="20593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54BAB29-5C59-46E7-A151-33BCBBCD7539}"/>
              </a:ext>
            </a:extLst>
          </p:cNvPr>
          <p:cNvSpPr txBox="1"/>
          <p:nvPr/>
        </p:nvSpPr>
        <p:spPr>
          <a:xfrm>
            <a:off x="6548054" y="4264577"/>
            <a:ext cx="4897624" cy="1745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최근 도로 교통부에서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빅데이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터를 활용하여 서울시 심야버스 노선을 최적화한 사례를 참고해 볼 때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이와 유사한 방법으로 사람들의 도보 이동경로에 대한 혼잡도를 평가하고 효율적인 경로 계획을 수립하는 것이 가능할 것으로 보임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L="180975" indent="-180975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이를 통해 도로 구간을 더욱 세분화하여 인구 혼잡도를 보다 정밀하게 표현할 수 있음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0A7DD0-2E54-311D-27F6-E87C63C5A7E5}"/>
              </a:ext>
            </a:extLst>
          </p:cNvPr>
          <p:cNvSpPr/>
          <p:nvPr/>
        </p:nvSpPr>
        <p:spPr>
          <a:xfrm>
            <a:off x="6358574" y="1924565"/>
            <a:ext cx="5276582" cy="421906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2B23D-3B29-4E5C-4027-7B6711D5F5DE}"/>
              </a:ext>
            </a:extLst>
          </p:cNvPr>
          <p:cNvSpPr/>
          <p:nvPr/>
        </p:nvSpPr>
        <p:spPr>
          <a:xfrm>
            <a:off x="556847" y="1931211"/>
            <a:ext cx="5276582" cy="421241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57F321-4F5A-9A29-6D85-AAAB2AB2C690}"/>
              </a:ext>
            </a:extLst>
          </p:cNvPr>
          <p:cNvSpPr/>
          <p:nvPr/>
        </p:nvSpPr>
        <p:spPr>
          <a:xfrm>
            <a:off x="556846" y="1519704"/>
            <a:ext cx="5276581" cy="34548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현재 서울시 실시간 도로 데이터의 도로 혼잡도</a:t>
            </a:r>
            <a:endParaRPr kumimoji="1" lang="ko-Kore-KR" altLang="en-US" sz="1300" b="1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D07FEE-2F1A-4B00-0EAF-D4082B10F369}"/>
              </a:ext>
            </a:extLst>
          </p:cNvPr>
          <p:cNvSpPr/>
          <p:nvPr/>
        </p:nvSpPr>
        <p:spPr>
          <a:xfrm>
            <a:off x="6358573" y="1513058"/>
            <a:ext cx="5276581" cy="34548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개선 아이디어</a:t>
            </a:r>
            <a:endParaRPr kumimoji="1" lang="ko-Kore-KR" altLang="en-US" sz="1300" b="1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6" name="Picture 2" descr="인구 밀집' 알리는 실시간 도시데이터…서울시, 만들어 놓고도 활용 안 했다 - 경향신문">
            <a:extLst>
              <a:ext uri="{FF2B5EF4-FFF2-40B4-BE49-F238E27FC236}">
                <a16:creationId xmlns:a16="http://schemas.microsoft.com/office/drawing/2014/main" id="{ECDF2F4E-BAFF-0E59-4C58-1C26E2E30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22" y="2059325"/>
            <a:ext cx="4897627" cy="205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535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9D68EEF-9F38-4418-8863-CF23E6CB0AB3}"/>
              </a:ext>
            </a:extLst>
          </p:cNvPr>
          <p:cNvSpPr/>
          <p:nvPr/>
        </p:nvSpPr>
        <p:spPr>
          <a:xfrm>
            <a:off x="631038" y="5495925"/>
            <a:ext cx="11065662" cy="9969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데이터 목록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182240"/>
                </a:solidFill>
                <a:latin typeface="+mj-ea"/>
                <a:ea typeface="+mj-ea"/>
              </a:rPr>
              <a:t>5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lang="ko-KR" altLang="en-US" sz="1400" dirty="0">
                <a:solidFill>
                  <a:srgbClr val="182240"/>
                </a:solidFill>
                <a:latin typeface="+mj-ea"/>
                <a:ea typeface="+mj-ea"/>
              </a:rPr>
              <a:t>분석 활용 데이터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B3FF796B-6641-4421-8057-A8F797272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402871"/>
              </p:ext>
            </p:extLst>
          </p:nvPr>
        </p:nvGraphicFramePr>
        <p:xfrm>
          <a:off x="631038" y="1436726"/>
          <a:ext cx="1106566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746">
                  <a:extLst>
                    <a:ext uri="{9D8B030D-6E8A-4147-A177-3AD203B41FA5}">
                      <a16:colId xmlns:a16="http://schemas.microsoft.com/office/drawing/2014/main" val="3090414696"/>
                    </a:ext>
                  </a:extLst>
                </a:gridCol>
                <a:gridCol w="3370693">
                  <a:extLst>
                    <a:ext uri="{9D8B030D-6E8A-4147-A177-3AD203B41FA5}">
                      <a16:colId xmlns:a16="http://schemas.microsoft.com/office/drawing/2014/main" val="500828317"/>
                    </a:ext>
                  </a:extLst>
                </a:gridCol>
                <a:gridCol w="916649">
                  <a:extLst>
                    <a:ext uri="{9D8B030D-6E8A-4147-A177-3AD203B41FA5}">
                      <a16:colId xmlns:a16="http://schemas.microsoft.com/office/drawing/2014/main" val="4077901527"/>
                    </a:ext>
                  </a:extLst>
                </a:gridCol>
                <a:gridCol w="3701174">
                  <a:extLst>
                    <a:ext uri="{9D8B030D-6E8A-4147-A177-3AD203B41FA5}">
                      <a16:colId xmlns:a16="http://schemas.microsoft.com/office/drawing/2014/main" val="3341194266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348099229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데이터 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확장자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출처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153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중심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서울시 </a:t>
                      </a:r>
                      <a:r>
                        <a:rPr lang="en-US" altLang="ko-KR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10m </a:t>
                      </a: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도로구간별 추정 유동인구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Csv</a:t>
                      </a:r>
                      <a:endParaRPr lang="ko-KR" altLang="en-US" sz="1000" b="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도로구간 별 유동인구 바탕으로 혼잡도 및 변화율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서울시 빅데이터 캠퍼스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80292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지리 및 건물 요인</a:t>
                      </a:r>
                    </a:p>
                  </a:txBody>
                  <a:tcPr anchor="ctr">
                    <a:solidFill>
                      <a:srgbClr val="E7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10m</a:t>
                      </a: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 단위 도로링크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 Csv</a:t>
                      </a:r>
                      <a:endParaRPr lang="ko-KR" altLang="en-US" sz="1000" b="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시각화를 위한 도로 위치 좌표 파악에 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서울시 빅데이터 캠퍼스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19599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서울시 </a:t>
                      </a:r>
                      <a:r>
                        <a:rPr lang="en-US" altLang="ko-KR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10m </a:t>
                      </a: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단위 도로구간 공간데이터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Shp</a:t>
                      </a:r>
                      <a:endParaRPr lang="ko-KR" altLang="en-US" sz="1000" b="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서울시 빅데이터 캠퍼스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5262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도로경계</a:t>
                      </a:r>
                      <a:r>
                        <a:rPr lang="en-US" altLang="ko-KR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_</a:t>
                      </a: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Shp</a:t>
                      </a:r>
                      <a:endParaRPr lang="ko-KR" altLang="en-US" sz="1000" b="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국토지리정보원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6636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전국표준노드링크</a:t>
                      </a:r>
                      <a:endParaRPr lang="ko-KR" altLang="en-US" sz="1000" b="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Shp</a:t>
                      </a:r>
                      <a:endParaRPr lang="ko-KR" altLang="en-US" sz="1000" b="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국가교통정보센터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7063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건물공간정보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Shp</a:t>
                      </a:r>
                      <a:endParaRPr lang="ko-KR" altLang="en-US" sz="1000" b="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도로 주변 건물 수를 추출하여 파생변수로 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서울신용보증재단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987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교통 요인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국토교통부</a:t>
                      </a:r>
                      <a:r>
                        <a:rPr lang="en-US" altLang="ko-KR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_</a:t>
                      </a: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전국 버스정류장 위치정보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Csv</a:t>
                      </a:r>
                      <a:endParaRPr lang="ko-KR" altLang="en-US" sz="1000" b="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도로 주변 버스정류장의 수를 추출하여 파생변수로 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국토교통부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3304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기상 요인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조건별</a:t>
                      </a: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 기후 통계분석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Csv</a:t>
                      </a:r>
                      <a:endParaRPr lang="ko-KR" altLang="en-US" sz="1000" b="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월 평균 기후 추출하여 상관관계 분석을 위한 파생변수로 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기상청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0352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축제 사고 요인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행정안전부</a:t>
                      </a:r>
                      <a:r>
                        <a:rPr lang="en-US" altLang="ko-KR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_</a:t>
                      </a: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통계연보</a:t>
                      </a:r>
                      <a:r>
                        <a:rPr lang="en-US" altLang="ko-KR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_</a:t>
                      </a: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지역별</a:t>
                      </a:r>
                      <a:r>
                        <a:rPr lang="en-US" altLang="ko-KR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_</a:t>
                      </a: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지역축제</a:t>
                      </a:r>
                      <a:r>
                        <a:rPr lang="en-US" altLang="ko-KR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 </a:t>
                      </a: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안전사고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XML</a:t>
                      </a:r>
                      <a:endParaRPr lang="ko-KR" altLang="en-US" sz="1000" b="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축제 안전사고 발생건수 분석을 위해 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행정안전부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2935880"/>
                  </a:ext>
                </a:extLst>
              </a:tr>
            </a:tbl>
          </a:graphicData>
        </a:graphic>
      </p:graphicFrame>
      <p:sp>
        <p:nvSpPr>
          <p:cNvPr id="6" name="제목 2">
            <a:extLst>
              <a:ext uri="{FF2B5EF4-FFF2-40B4-BE49-F238E27FC236}">
                <a16:creationId xmlns:a16="http://schemas.microsoft.com/office/drawing/2014/main" id="{5F13DE25-D443-483C-816E-17500ED6CDD7}"/>
              </a:ext>
            </a:extLst>
          </p:cNvPr>
          <p:cNvSpPr txBox="1">
            <a:spLocks/>
          </p:cNvSpPr>
          <p:nvPr/>
        </p:nvSpPr>
        <p:spPr>
          <a:xfrm>
            <a:off x="556846" y="5226203"/>
            <a:ext cx="1071929" cy="53010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ko-KR" sz="2400" kern="1200" dirty="0" smtClean="0">
                <a:solidFill>
                  <a:schemeClr val="accent2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분석툴</a:t>
            </a:r>
            <a:endParaRPr lang="ko-KR" altLang="en-US" dirty="0"/>
          </a:p>
        </p:txBody>
      </p:sp>
      <p:pic>
        <p:nvPicPr>
          <p:cNvPr id="13" name="Picture 2" descr="Api - 무료 컴퓨터개 아이콘">
            <a:extLst>
              <a:ext uri="{FF2B5EF4-FFF2-40B4-BE49-F238E27FC236}">
                <a16:creationId xmlns:a16="http://schemas.microsoft.com/office/drawing/2014/main" id="{B945C513-BD4D-431A-A55B-6F7C06F6A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250" y="5571067"/>
            <a:ext cx="856773" cy="85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GeoPandas logo — GeoPandas 0.14.0+0.g0eb2a5e.dirty documentation">
            <a:extLst>
              <a:ext uri="{FF2B5EF4-FFF2-40B4-BE49-F238E27FC236}">
                <a16:creationId xmlns:a16="http://schemas.microsoft.com/office/drawing/2014/main" id="{363867A3-8E63-41D9-B1CB-153FE4F0B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110" y="5818194"/>
            <a:ext cx="1446279" cy="45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🗺GeoPy: Folium-DistanceCalculationBetweenTwoPlace | Kaggle">
            <a:extLst>
              <a:ext uri="{FF2B5EF4-FFF2-40B4-BE49-F238E27FC236}">
                <a16:creationId xmlns:a16="http://schemas.microsoft.com/office/drawing/2014/main" id="{B86839B3-9025-4B19-97B5-E19950DAD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080" y="5828643"/>
            <a:ext cx="1256030" cy="43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2C5B9D26-33AF-4AA7-B790-F475F8471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464" y="5872725"/>
            <a:ext cx="1408012" cy="2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Exploratory Data Analysis Using SweetViz!">
            <a:extLst>
              <a:ext uri="{FF2B5EF4-FFF2-40B4-BE49-F238E27FC236}">
                <a16:creationId xmlns:a16="http://schemas.microsoft.com/office/drawing/2014/main" id="{00F0680A-A411-452F-8931-724C1003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873" y="6133596"/>
            <a:ext cx="856773" cy="34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0B52D605-6D6E-4EC8-8486-A80E17A8E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799" y="5603697"/>
            <a:ext cx="674142" cy="78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12A5F3-DD3D-4640-91FE-FBAD72ECA24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7790" y="5539070"/>
            <a:ext cx="942856" cy="3819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1236950-5FB7-490C-B6DF-DE4A1461D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382" y="5778655"/>
            <a:ext cx="1464654" cy="5301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07DEBB6-C113-4414-BD98-113303A0DC8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7790" y="5872725"/>
            <a:ext cx="1127973" cy="2703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113621D-10E7-4C17-834E-9263DFDF23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3155" y="5546783"/>
            <a:ext cx="809738" cy="83831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A986AFA-0872-434A-B97D-CB7EAC60D8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1107" y="5625953"/>
            <a:ext cx="1071929" cy="72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89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182240"/>
                </a:solidFill>
                <a:latin typeface="+mj-ea"/>
                <a:ea typeface="+mj-ea"/>
              </a:rPr>
              <a:t>5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lang="ko-KR" altLang="en-US" sz="1400" dirty="0">
                <a:solidFill>
                  <a:srgbClr val="182240"/>
                </a:solidFill>
                <a:latin typeface="+mj-ea"/>
                <a:ea typeface="+mj-ea"/>
              </a:rPr>
              <a:t>분석 활용 데이터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69FA06-084F-4A24-837F-BAAB118957C3}"/>
              </a:ext>
            </a:extLst>
          </p:cNvPr>
          <p:cNvSpPr txBox="1"/>
          <p:nvPr/>
        </p:nvSpPr>
        <p:spPr>
          <a:xfrm>
            <a:off x="428625" y="1455520"/>
            <a:ext cx="11201400" cy="312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latinLnBrk="1">
              <a:defRPr/>
            </a:pPr>
            <a:r>
              <a:rPr lang="en-US" altLang="ko-KR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[</a:t>
            </a:r>
            <a:r>
              <a:rPr lang="ko-KR" altLang="en-US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한국 관광공사</a:t>
            </a:r>
            <a:r>
              <a:rPr lang="en-US" altLang="ko-KR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] </a:t>
            </a:r>
            <a:r>
              <a:rPr lang="ko-KR" altLang="en-US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지역축제 방문객</a:t>
            </a:r>
            <a:r>
              <a:rPr lang="en-US" altLang="ko-KR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500" b="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팬데믹</a:t>
            </a:r>
            <a:r>
              <a:rPr lang="ko-KR" altLang="en-US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이전보다 확 늘었다</a:t>
            </a:r>
            <a:r>
              <a:rPr lang="en-US" altLang="ko-KR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한국 관광공사 보도자료</a:t>
            </a:r>
            <a:r>
              <a:rPr lang="en-US" altLang="ko-KR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 2023.03.07</a:t>
            </a:r>
          </a:p>
          <a:p>
            <a:pPr defTabSz="914400" latinLnBrk="1">
              <a:defRPr/>
            </a:pPr>
            <a:endParaRPr lang="en-US" altLang="ko-KR" sz="150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r>
              <a:rPr lang="ko-KR" altLang="en-US" sz="15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김기욱</a:t>
            </a:r>
            <a:r>
              <a:rPr lang="en-US" altLang="ko-KR" sz="15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.2022.[</a:t>
            </a:r>
            <a:r>
              <a:rPr lang="ko-KR" altLang="en-US" sz="150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다중밀집</a:t>
            </a:r>
            <a:r>
              <a:rPr lang="ko-KR" altLang="en-US" sz="15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인파 사고 예방을 위한 대책 마련 필요</a:t>
            </a:r>
            <a:r>
              <a:rPr lang="en-US" altLang="ko-KR" sz="15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] </a:t>
            </a:r>
            <a:r>
              <a:rPr lang="ko-KR" altLang="en-US" sz="150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다중밀집인파사고</a:t>
            </a:r>
            <a:r>
              <a:rPr lang="ko-KR" altLang="en-US" sz="15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예방을 위한 대책 마련 필요</a:t>
            </a:r>
            <a:r>
              <a:rPr lang="en-US" altLang="ko-KR" sz="15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15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부산발전포럼</a:t>
            </a:r>
            <a:r>
              <a:rPr lang="en-US" altLang="ko-KR" sz="15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,122-128</a:t>
            </a:r>
          </a:p>
          <a:p>
            <a:pPr defTabSz="914400" latinLnBrk="1">
              <a:defRPr/>
            </a:pPr>
            <a:endParaRPr lang="en-US" altLang="ko-KR" sz="1500" b="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r>
              <a:rPr lang="en-US" altLang="ko-KR" sz="1500" b="0" i="0" u="none" strike="noStrike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[</a:t>
            </a:r>
            <a:r>
              <a:rPr lang="ko-KR" altLang="en-US" sz="1500" b="0" i="0" u="none" strike="noStrike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서울 </a:t>
            </a:r>
            <a:r>
              <a:rPr lang="ko-KR" altLang="en-US" sz="1500" b="0" i="0" u="none" strike="noStrike" dirty="0" err="1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정책아카이브</a:t>
            </a:r>
            <a:r>
              <a:rPr lang="en-US" altLang="ko-KR" sz="1500" b="0" i="0" u="none" strike="noStrike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]</a:t>
            </a:r>
            <a:r>
              <a:rPr lang="ko-KR" altLang="en-US" sz="1500" b="0" i="0" u="none" strike="noStrike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 빅데이터를 이용한 교통계획</a:t>
            </a:r>
            <a:r>
              <a:rPr lang="en-US" altLang="ko-KR" sz="1500" b="0" i="0" u="none" strike="noStrike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: </a:t>
            </a:r>
            <a:r>
              <a:rPr lang="ko-KR" altLang="en-US" sz="1500" b="0" i="0" u="none" strike="noStrike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심야버스와 </a:t>
            </a:r>
            <a:r>
              <a:rPr lang="ko-KR" altLang="en-US" sz="1500" b="0" i="0" u="none" strike="noStrike" dirty="0" err="1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사고줄이기</a:t>
            </a:r>
            <a:r>
              <a:rPr lang="ko-KR" altLang="en-US" sz="1500" b="0" i="0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​</a:t>
            </a:r>
            <a:br>
              <a:rPr lang="ko-KR" altLang="en-US" sz="1500" b="0" i="0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ko-KR" altLang="en-US" sz="1500" b="0" i="0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​</a:t>
            </a:r>
            <a:endParaRPr lang="en-US" altLang="ko-KR" sz="1500" b="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r>
              <a:rPr lang="ko-KR" altLang="en-US" sz="1600" i="0" dirty="0" err="1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박예림</a:t>
            </a:r>
            <a:r>
              <a:rPr lang="en-US" altLang="ko-KR" sz="1600" i="0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600" i="0" dirty="0" err="1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강영옥</a:t>
            </a:r>
            <a:r>
              <a:rPr lang="en-US" altLang="ko-KR" sz="1600" i="0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.2019.</a:t>
            </a:r>
            <a:r>
              <a:rPr lang="ko-KR" altLang="en-US" sz="1600" i="0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통신 데이터를 활용한 도보관광코스 유동인구 추정 및 분석</a:t>
            </a:r>
            <a:r>
              <a:rPr lang="en-US" altLang="ko-KR" sz="1600" i="0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한국국토정보공사</a:t>
            </a:r>
            <a:endParaRPr lang="en-US" altLang="ko-KR" sz="160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endParaRPr lang="en-US" altLang="ko-KR" sz="1600" b="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r>
              <a:rPr lang="ko-KR" altLang="en-US" sz="15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윤정미</a:t>
            </a:r>
            <a:r>
              <a:rPr lang="en-US" altLang="ko-KR" sz="15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50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최돈정</a:t>
            </a:r>
            <a:r>
              <a:rPr lang="en-US" altLang="ko-KR" sz="15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2015.</a:t>
            </a:r>
            <a:r>
              <a:rPr lang="ko-KR" altLang="en-US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서울시 유동인구 분포의 공간 패턴과 토지이용 특성에 관한 지리가중 회귀분석</a:t>
            </a:r>
            <a:r>
              <a:rPr lang="en-US" altLang="ko-KR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대한공간정보학회</a:t>
            </a:r>
            <a:endParaRPr lang="en-US" altLang="ko-KR" sz="1500" b="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endParaRPr lang="en-US" altLang="ko-KR" sz="150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r>
              <a:rPr lang="ko-KR" altLang="en-US" sz="1500" b="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채한희</a:t>
            </a:r>
            <a:r>
              <a:rPr lang="en-US" altLang="ko-KR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이경환</a:t>
            </a:r>
            <a:r>
              <a:rPr lang="en-US" altLang="ko-KR" sz="15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.2023.</a:t>
            </a:r>
            <a:r>
              <a:rPr lang="ko-KR" altLang="en-US" sz="15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상업지역 유동인구에 영향을 미치는 도시공간구조 및 물리적 환경특성 분석</a:t>
            </a:r>
            <a:r>
              <a:rPr lang="en-US" altLang="ko-KR" sz="15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5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대한건축학회</a:t>
            </a:r>
            <a:endParaRPr lang="en-US" altLang="ko-KR" sz="150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endParaRPr lang="en-US" altLang="ko-KR" sz="1500" b="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r>
              <a:rPr lang="ko-KR" altLang="en-US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김해</a:t>
            </a:r>
            <a:r>
              <a:rPr lang="en-US" altLang="ko-KR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500" b="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이환필</a:t>
            </a:r>
            <a:r>
              <a:rPr lang="en-US" altLang="ko-KR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500" b="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권철우</a:t>
            </a:r>
            <a:r>
              <a:rPr lang="en-US" altLang="ko-KR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박성호</a:t>
            </a:r>
            <a:r>
              <a:rPr lang="en-US" altLang="ko-KR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박상민</a:t>
            </a:r>
            <a:r>
              <a:rPr lang="en-US" altLang="ko-KR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윤일수</a:t>
            </a:r>
            <a:r>
              <a:rPr lang="en-US" altLang="ko-KR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.2018.</a:t>
            </a:r>
            <a:r>
              <a:rPr lang="ko-KR" altLang="en-US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유동인구 빅데이터 기반 고속도로 휴게소 혼잡지표 개발 연구</a:t>
            </a:r>
            <a:r>
              <a:rPr lang="en-US" altLang="ko-KR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5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한국</a:t>
            </a:r>
            <a:r>
              <a:rPr lang="en-US" altLang="ko-KR" sz="15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ITS</a:t>
            </a:r>
            <a:r>
              <a:rPr lang="ko-KR" altLang="en-US" sz="15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학회</a:t>
            </a:r>
            <a:endParaRPr lang="ko-KR" altLang="en-US" sz="1500" b="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98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이태원 참사 이후 인파 사고에 대한 관심 증가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556846" y="1325563"/>
            <a:ext cx="11245362" cy="905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이태원 참사 이후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인파 사고는 상당수의 국민들에게 트라우마를 주었음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하지만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2023.03.07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한국 관광공사 보도자료를 보면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축제 기간 총 방문객수와 일평균 방문객수는 여전히 꾸준하게 증가하는 추세를 보임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이러한 방문객 수의 지속적인 증가는 또 다른 인파 사고 발생 가능성을 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암시할 수 있음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1.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주제 선정 배경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8C8E18-F53C-4AFC-A954-291338B325EA}"/>
              </a:ext>
            </a:extLst>
          </p:cNvPr>
          <p:cNvGrpSpPr/>
          <p:nvPr/>
        </p:nvGrpSpPr>
        <p:grpSpPr>
          <a:xfrm>
            <a:off x="310352" y="2742781"/>
            <a:ext cx="5718093" cy="2747694"/>
            <a:chOff x="438150" y="2149805"/>
            <a:chExt cx="11364058" cy="43316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398100-6F64-435E-8119-73DCFE272C7A}"/>
                </a:ext>
              </a:extLst>
            </p:cNvPr>
            <p:cNvSpPr/>
            <p:nvPr/>
          </p:nvSpPr>
          <p:spPr>
            <a:xfrm>
              <a:off x="438150" y="2381250"/>
              <a:ext cx="11364058" cy="410023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6C93C4-47C4-4E04-BFF0-7A4CD2C57ADE}"/>
                </a:ext>
              </a:extLst>
            </p:cNvPr>
            <p:cNvSpPr txBox="1"/>
            <p:nvPr/>
          </p:nvSpPr>
          <p:spPr>
            <a:xfrm>
              <a:off x="3696646" y="2149805"/>
              <a:ext cx="4847064" cy="7399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축제 기간 총 방문객수</a:t>
              </a:r>
              <a:endParaRPr lang="en-US" altLang="ko-KR" sz="1400" dirty="0">
                <a:latin typeface="경기천년제목OTF Medium" panose="02020603020101020101" pitchFamily="18" charset="-127"/>
                <a:ea typeface="경기천년제목OTF Medium" panose="02020603020101020101" pitchFamily="18" charset="-127"/>
              </a:endParaRPr>
            </a:p>
            <a:p>
              <a:pPr algn="ctr"/>
              <a:r>
                <a:rPr lang="ko-KR" altLang="en-US" sz="1050" dirty="0">
                  <a:solidFill>
                    <a:schemeClr val="accent4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한국 관광공사</a:t>
              </a:r>
              <a:r>
                <a:rPr lang="en-US" altLang="ko-KR" sz="1050" dirty="0">
                  <a:solidFill>
                    <a:schemeClr val="accent4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, </a:t>
              </a:r>
              <a:r>
                <a:rPr lang="ko-KR" altLang="en-US" sz="1050" dirty="0">
                  <a:solidFill>
                    <a:schemeClr val="accent4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보도자료</a:t>
              </a:r>
              <a:r>
                <a:rPr lang="en-US" altLang="ko-KR" sz="1050" dirty="0">
                  <a:solidFill>
                    <a:schemeClr val="accent4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, 2023.03.07</a:t>
              </a:r>
              <a:endParaRPr lang="ko-KR" altLang="en-US" sz="1050" dirty="0">
                <a:solidFill>
                  <a:schemeClr val="accent4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graphicFrame>
          <p:nvGraphicFramePr>
            <p:cNvPr id="17" name="차트 16">
              <a:extLst>
                <a:ext uri="{FF2B5EF4-FFF2-40B4-BE49-F238E27FC236}">
                  <a16:creationId xmlns:a16="http://schemas.microsoft.com/office/drawing/2014/main" id="{7A745393-6B20-4D50-ABBB-DF4211CBF0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21725289"/>
                </p:ext>
              </p:extLst>
            </p:nvPr>
          </p:nvGraphicFramePr>
          <p:xfrm>
            <a:off x="2032000" y="2733674"/>
            <a:ext cx="8128000" cy="36099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CAC9D83-1ABD-4C7C-B272-5570FB4C08AF}"/>
              </a:ext>
            </a:extLst>
          </p:cNvPr>
          <p:cNvGrpSpPr/>
          <p:nvPr/>
        </p:nvGrpSpPr>
        <p:grpSpPr>
          <a:xfrm>
            <a:off x="6142583" y="2756299"/>
            <a:ext cx="5718093" cy="2734176"/>
            <a:chOff x="438150" y="2171116"/>
            <a:chExt cx="11364058" cy="43103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FE87728-028D-47AE-907C-8C322B0A2FDE}"/>
                </a:ext>
              </a:extLst>
            </p:cNvPr>
            <p:cNvSpPr/>
            <p:nvPr/>
          </p:nvSpPr>
          <p:spPr>
            <a:xfrm>
              <a:off x="438150" y="2381250"/>
              <a:ext cx="11364058" cy="410023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706C47-3F7E-4902-8685-681595B1FFF5}"/>
                </a:ext>
              </a:extLst>
            </p:cNvPr>
            <p:cNvSpPr txBox="1"/>
            <p:nvPr/>
          </p:nvSpPr>
          <p:spPr>
            <a:xfrm>
              <a:off x="3738332" y="2171116"/>
              <a:ext cx="4847064" cy="7399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축제 기간 일평균 방문객수</a:t>
              </a:r>
              <a:endParaRPr lang="en-US" altLang="ko-KR" sz="1400" dirty="0">
                <a:latin typeface="경기천년제목OTF Medium" panose="02020603020101020101" pitchFamily="18" charset="-127"/>
                <a:ea typeface="경기천년제목OTF Medium" panose="02020603020101020101" pitchFamily="18" charset="-127"/>
              </a:endParaRPr>
            </a:p>
            <a:p>
              <a:pPr algn="ctr"/>
              <a:r>
                <a:rPr lang="ko-KR" altLang="en-US" sz="1050" dirty="0">
                  <a:solidFill>
                    <a:schemeClr val="accent4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한국 관광공사</a:t>
              </a:r>
              <a:r>
                <a:rPr lang="en-US" altLang="ko-KR" sz="1050" dirty="0">
                  <a:solidFill>
                    <a:schemeClr val="accent4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, </a:t>
              </a:r>
              <a:r>
                <a:rPr lang="ko-KR" altLang="en-US" sz="1050" dirty="0">
                  <a:solidFill>
                    <a:schemeClr val="accent4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보도자료</a:t>
              </a:r>
              <a:r>
                <a:rPr lang="en-US" altLang="ko-KR" sz="1050" dirty="0">
                  <a:solidFill>
                    <a:schemeClr val="accent4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, 2023.03.07</a:t>
              </a:r>
              <a:endParaRPr lang="ko-KR" altLang="en-US" sz="1050" dirty="0">
                <a:solidFill>
                  <a:schemeClr val="accent4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graphicFrame>
          <p:nvGraphicFramePr>
            <p:cNvPr id="19" name="차트 18">
              <a:extLst>
                <a:ext uri="{FF2B5EF4-FFF2-40B4-BE49-F238E27FC236}">
                  <a16:creationId xmlns:a16="http://schemas.microsoft.com/office/drawing/2014/main" id="{BDF07B11-52B7-4593-BB33-0B3FD3D9367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46043917"/>
                </p:ext>
              </p:extLst>
            </p:nvPr>
          </p:nvGraphicFramePr>
          <p:xfrm>
            <a:off x="2032000" y="2733674"/>
            <a:ext cx="8128000" cy="36099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04042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293C6-C153-4709-B0F3-FFA06EFEC8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9339AA-C41C-4B31-977B-9704754F3D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2023 </a:t>
            </a:r>
            <a:r>
              <a: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서울시 빅데이터 캠퍼스 공모전</a:t>
            </a:r>
            <a:endParaRPr lang="en-US" altLang="ko-KR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058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한번 발생하면 큰 사고로 이어지는 인파 사고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556846" y="1325563"/>
            <a:ext cx="11245362" cy="905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인파 사고는 사람들이 모여드는 장소나 행사에서 발생하는 대규모 충돌이나 진압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퇴출로 인해 발생하는 대형사고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 때문에 축제 사고는 매년 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적지 않은 건수의 인파 사고가 발생하고 있음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이러한 사고가 발생하면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나비효과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＇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와 같이 초기의 작은 원인이 많은 사상자를 발생하는 큰 결과를 초래함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주제 선정 배경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0F665C1-3293-4DF5-873F-183A2744E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199" y="2765721"/>
            <a:ext cx="5754897" cy="300412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D0BF0A-D767-4C9C-8DA3-8D145E0BFBD0}"/>
              </a:ext>
            </a:extLst>
          </p:cNvPr>
          <p:cNvGrpSpPr/>
          <p:nvPr/>
        </p:nvGrpSpPr>
        <p:grpSpPr>
          <a:xfrm>
            <a:off x="310352" y="2742781"/>
            <a:ext cx="5718093" cy="2747694"/>
            <a:chOff x="438150" y="2149805"/>
            <a:chExt cx="11364058" cy="433167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F30BFA0-33B2-45FE-81C2-DDF7544DF1E9}"/>
                </a:ext>
              </a:extLst>
            </p:cNvPr>
            <p:cNvSpPr/>
            <p:nvPr/>
          </p:nvSpPr>
          <p:spPr>
            <a:xfrm>
              <a:off x="438150" y="2381250"/>
              <a:ext cx="11364058" cy="410023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24FB30-28D0-41A2-8CBA-EB969F160A17}"/>
                </a:ext>
              </a:extLst>
            </p:cNvPr>
            <p:cNvSpPr txBox="1"/>
            <p:nvPr/>
          </p:nvSpPr>
          <p:spPr>
            <a:xfrm>
              <a:off x="3696646" y="2149805"/>
              <a:ext cx="4847064" cy="7399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축제 기간 발생한 안전사고 건수</a:t>
              </a:r>
              <a:endParaRPr lang="en-US" altLang="ko-KR" sz="1400" dirty="0">
                <a:latin typeface="경기천년제목OTF Medium" panose="02020603020101020101" pitchFamily="18" charset="-127"/>
                <a:ea typeface="경기천년제목OTF Medium" panose="02020603020101020101" pitchFamily="18" charset="-127"/>
              </a:endParaRPr>
            </a:p>
            <a:p>
              <a:pPr algn="ctr"/>
              <a:r>
                <a:rPr lang="ko-KR" altLang="en-US" sz="1050" dirty="0">
                  <a:solidFill>
                    <a:schemeClr val="accent4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행정안전부</a:t>
              </a:r>
              <a:r>
                <a:rPr lang="en-US" altLang="ko-KR" sz="1050" dirty="0">
                  <a:solidFill>
                    <a:schemeClr val="accent4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,  </a:t>
              </a:r>
              <a:r>
                <a:rPr lang="ko-KR" altLang="en-US" sz="1050" dirty="0">
                  <a:solidFill>
                    <a:schemeClr val="accent4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통계연보</a:t>
              </a:r>
              <a:r>
                <a:rPr lang="en-US" altLang="ko-KR" sz="1050" dirty="0">
                  <a:solidFill>
                    <a:schemeClr val="accent4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, 2023</a:t>
              </a:r>
              <a:endParaRPr lang="ko-KR" altLang="en-US" sz="1050" dirty="0">
                <a:solidFill>
                  <a:schemeClr val="accent4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graphicFrame>
          <p:nvGraphicFramePr>
            <p:cNvPr id="18" name="차트 17">
              <a:extLst>
                <a:ext uri="{FF2B5EF4-FFF2-40B4-BE49-F238E27FC236}">
                  <a16:creationId xmlns:a16="http://schemas.microsoft.com/office/drawing/2014/main" id="{50A0F019-696B-4E74-ABB4-92201D28BE0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41622946"/>
                </p:ext>
              </p:extLst>
            </p:nvPr>
          </p:nvGraphicFramePr>
          <p:xfrm>
            <a:off x="2032000" y="2733674"/>
            <a:ext cx="8127999" cy="36099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76873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행정안전부 범정부 국가안전시스템 개편] : 네이버 블로그">
            <a:extLst>
              <a:ext uri="{FF2B5EF4-FFF2-40B4-BE49-F238E27FC236}">
                <a16:creationId xmlns:a16="http://schemas.microsoft.com/office/drawing/2014/main" id="{D7C56BEC-26FD-4BCB-A6D3-5BA4E7B45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859" y="610821"/>
            <a:ext cx="3817954" cy="592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8E11B0E-999C-41AF-9434-DDB71796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현재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정부의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인파사고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방지 대책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9D1832-A17D-4647-8158-4022B779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74104-2DE1-4218-B337-6E8C5D7B0536}"/>
              </a:ext>
            </a:extLst>
          </p:cNvPr>
          <p:cNvSpPr txBox="1"/>
          <p:nvPr/>
        </p:nvSpPr>
        <p:spPr>
          <a:xfrm>
            <a:off x="651363" y="334479"/>
            <a:ext cx="16115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주제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선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8C0BD6-E62F-4847-A4B2-0542A4AA37EB}"/>
              </a:ext>
            </a:extLst>
          </p:cNvPr>
          <p:cNvSpPr txBox="1"/>
          <p:nvPr/>
        </p:nvSpPr>
        <p:spPr>
          <a:xfrm>
            <a:off x="627185" y="2810181"/>
            <a:ext cx="2662553" cy="1831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- </a:t>
            </a:r>
            <a:r>
              <a:rPr lang="ko-KR" altLang="en-US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실제 현장에 직접 가서 혼잡도 경보를 듣지 않는 한</a:t>
            </a:r>
            <a:r>
              <a:rPr lang="en-US" altLang="ko-KR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지능형 인파감지 </a:t>
            </a:r>
            <a:r>
              <a:rPr lang="en-US" altLang="ko-KR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CCTV</a:t>
            </a:r>
            <a:r>
              <a:rPr lang="ko-KR" altLang="en-US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는 사람들에게 해당 장소의 인구 혼잡도를 제공해 줄 수 없음</a:t>
            </a:r>
            <a:r>
              <a:rPr lang="en-US" altLang="ko-KR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100" dirty="0">
              <a:solidFill>
                <a:srgbClr val="F0F1F2">
                  <a:lumMod val="50000"/>
                </a:srgbClr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- </a:t>
            </a:r>
            <a:r>
              <a:rPr lang="ko-KR" altLang="en-US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서울 실시간 도시데이터에서 제공하는 혼잡도 지도는 큰 틀에서의 인구분포만을 나타내므로</a:t>
            </a:r>
            <a:r>
              <a:rPr lang="en-US" altLang="ko-KR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</a:t>
            </a:r>
            <a:r>
              <a:rPr lang="ko-KR" altLang="en-US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사람들이 실제로 이동하는 도로의 구체적인 혼잡 상황을 알 수는 없음</a:t>
            </a:r>
            <a:r>
              <a:rPr lang="en-US" altLang="ko-KR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12106-5874-4F48-A2DD-F6EDB71BD993}"/>
              </a:ext>
            </a:extLst>
          </p:cNvPr>
          <p:cNvSpPr txBox="1"/>
          <p:nvPr/>
        </p:nvSpPr>
        <p:spPr>
          <a:xfrm>
            <a:off x="651364" y="2502404"/>
            <a:ext cx="17500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현재 대책의 문제점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194A025-D45C-42EA-AEEE-F3437EA3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671" y="3487045"/>
            <a:ext cx="4421614" cy="30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리포트] 인파 감지 지능형 CCTV…밀집 사고 방지 시스템">
            <a:extLst>
              <a:ext uri="{FF2B5EF4-FFF2-40B4-BE49-F238E27FC236}">
                <a16:creationId xmlns:a16="http://schemas.microsoft.com/office/drawing/2014/main" id="{2CEE468C-5F1E-4BB1-8329-FB23D9CD6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888" y="1699467"/>
            <a:ext cx="3232396" cy="176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687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9F6B48-260C-4D80-B76F-68DE5E10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2E4557CC-F2F7-494C-9FF1-D4862551D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3055571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기존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지도 어플과의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차이점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1F4F2-26E3-4382-BBC4-706CC8B506C3}"/>
              </a:ext>
            </a:extLst>
          </p:cNvPr>
          <p:cNvSpPr txBox="1"/>
          <p:nvPr/>
        </p:nvSpPr>
        <p:spPr>
          <a:xfrm>
            <a:off x="651363" y="334479"/>
            <a:ext cx="15284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주제 선정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03B48-13D8-4AA2-B08D-D28ABA065640}"/>
              </a:ext>
            </a:extLst>
          </p:cNvPr>
          <p:cNvSpPr txBox="1"/>
          <p:nvPr/>
        </p:nvSpPr>
        <p:spPr>
          <a:xfrm>
            <a:off x="627185" y="2376070"/>
            <a:ext cx="2662553" cy="2711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기존의 지도 앱들은 도보 이동 경로를 추천할 때</a:t>
            </a:r>
            <a:r>
              <a:rPr lang="en-US" altLang="ko-KR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lang="ko-KR" altLang="en-US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대체로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최단 거리</a:t>
            </a:r>
            <a:r>
              <a:rPr lang="ko-KR" altLang="en-US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나 주요 도로를 우선시하는 방식으로 작동함</a:t>
            </a:r>
            <a:r>
              <a:rPr lang="en-US" altLang="ko-KR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100" dirty="0">
              <a:solidFill>
                <a:srgbClr val="F0F1F2">
                  <a:lumMod val="50000"/>
                </a:srgbClr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이러한 방식은 실제 인구 혼잡도를 고려하지 않기 때문에 사용자들을 동일한 최단 경로로 안내하게 되어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해당 경로에 혼잡도가 상승할 수 있음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100" dirty="0">
              <a:solidFill>
                <a:srgbClr val="F0F1F2">
                  <a:lumMod val="50000"/>
                </a:srgbClr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- </a:t>
            </a:r>
            <a:r>
              <a:rPr lang="ko-KR" altLang="en-US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 문제를 해결하기 위해</a:t>
            </a:r>
            <a:r>
              <a:rPr lang="en-US" altLang="ko-KR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인구 혼잡도를 반영하여 경로를 추천하는 새로운 시스템을 고안</a:t>
            </a:r>
            <a:r>
              <a:rPr lang="en-US" altLang="ko-KR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B9C4F-6F96-412F-830F-63A5FC1D1626}"/>
              </a:ext>
            </a:extLst>
          </p:cNvPr>
          <p:cNvSpPr txBox="1"/>
          <p:nvPr/>
        </p:nvSpPr>
        <p:spPr>
          <a:xfrm>
            <a:off x="651362" y="2068293"/>
            <a:ext cx="266255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연구의 필요성 및 목적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6196EC2-C849-4B12-96D5-0E566DAD8CF4}"/>
              </a:ext>
            </a:extLst>
          </p:cNvPr>
          <p:cNvSpPr/>
          <p:nvPr/>
        </p:nvSpPr>
        <p:spPr>
          <a:xfrm>
            <a:off x="4158760" y="642256"/>
            <a:ext cx="2490648" cy="2490648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기존 지도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44804AF-5FBE-4A08-876D-74D46A7DC32D}"/>
              </a:ext>
            </a:extLst>
          </p:cNvPr>
          <p:cNvSpPr/>
          <p:nvPr/>
        </p:nvSpPr>
        <p:spPr>
          <a:xfrm>
            <a:off x="5983273" y="642256"/>
            <a:ext cx="2490648" cy="2490648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인구 밀집도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데이터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8DE77B6-0D4D-4B79-AEB7-A2E5F1D69463}"/>
              </a:ext>
            </a:extLst>
          </p:cNvPr>
          <p:cNvSpPr/>
          <p:nvPr/>
        </p:nvSpPr>
        <p:spPr>
          <a:xfrm>
            <a:off x="9220706" y="642256"/>
            <a:ext cx="2490648" cy="249064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인구 혼잡도를 반영한 경로 추천 지도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62249D97-4C75-4D97-B526-B544655C1443}"/>
              </a:ext>
            </a:extLst>
          </p:cNvPr>
          <p:cNvSpPr/>
          <p:nvPr/>
        </p:nvSpPr>
        <p:spPr>
          <a:xfrm rot="5400000">
            <a:off x="8596730" y="1671562"/>
            <a:ext cx="501166" cy="432039"/>
          </a:xfrm>
          <a:prstGeom prst="triangle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8" name="Picture 20" descr="Diseño PNG Y SVG De Silueta De Equipo Profesional Para Camisetas">
            <a:extLst>
              <a:ext uri="{FF2B5EF4-FFF2-40B4-BE49-F238E27FC236}">
                <a16:creationId xmlns:a16="http://schemas.microsoft.com/office/drawing/2014/main" id="{7FAD1709-3515-4B19-85EA-E8871B83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084" y="24892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20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BB5DB1-DAEF-4DC0-A012-CF397AD19F9C}"/>
              </a:ext>
            </a:extLst>
          </p:cNvPr>
          <p:cNvSpPr/>
          <p:nvPr/>
        </p:nvSpPr>
        <p:spPr>
          <a:xfrm>
            <a:off x="556847" y="2265028"/>
            <a:ext cx="1898466" cy="4412609"/>
          </a:xfrm>
          <a:prstGeom prst="rect">
            <a:avLst/>
          </a:prstGeom>
          <a:solidFill>
            <a:srgbClr val="E7E8E8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D7885AF-42BA-17DA-02C6-4C1C84D27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86" y="4697581"/>
            <a:ext cx="151447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xploratory Data Analysis Using SweetViz!">
            <a:extLst>
              <a:ext uri="{FF2B5EF4-FFF2-40B4-BE49-F238E27FC236}">
                <a16:creationId xmlns:a16="http://schemas.microsoft.com/office/drawing/2014/main" id="{71F32871-D6B4-9F56-A372-58D77542A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55" y="4439544"/>
            <a:ext cx="10287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DEB68C-D870-4316-B9B2-EC1840CC0560}"/>
              </a:ext>
            </a:extLst>
          </p:cNvPr>
          <p:cNvSpPr/>
          <p:nvPr/>
        </p:nvSpPr>
        <p:spPr>
          <a:xfrm>
            <a:off x="5683406" y="2262112"/>
            <a:ext cx="2935315" cy="4412609"/>
          </a:xfrm>
          <a:prstGeom prst="rect">
            <a:avLst/>
          </a:prstGeom>
          <a:solidFill>
            <a:srgbClr val="E7E8E8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44AA6E9-8A2E-4274-A79B-E0306DD2D707}"/>
              </a:ext>
            </a:extLst>
          </p:cNvPr>
          <p:cNvSpPr/>
          <p:nvPr/>
        </p:nvSpPr>
        <p:spPr>
          <a:xfrm>
            <a:off x="5748558" y="5321527"/>
            <a:ext cx="2827303" cy="1317398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DE8264-68D0-452C-A919-2C3CB48A041D}"/>
              </a:ext>
            </a:extLst>
          </p:cNvPr>
          <p:cNvSpPr/>
          <p:nvPr/>
        </p:nvSpPr>
        <p:spPr>
          <a:xfrm>
            <a:off x="5745196" y="2489482"/>
            <a:ext cx="2827303" cy="2565348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A3FBBD-6198-4CFA-BDF2-5F678D957C0A}"/>
              </a:ext>
            </a:extLst>
          </p:cNvPr>
          <p:cNvSpPr/>
          <p:nvPr/>
        </p:nvSpPr>
        <p:spPr>
          <a:xfrm>
            <a:off x="2499919" y="2262113"/>
            <a:ext cx="3138881" cy="4412609"/>
          </a:xfrm>
          <a:prstGeom prst="rect">
            <a:avLst/>
          </a:prstGeom>
          <a:solidFill>
            <a:srgbClr val="E7E8E8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490C5B7-338D-4C29-924D-0A6AC5945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619" y="5862413"/>
            <a:ext cx="1310403" cy="749790"/>
          </a:xfrm>
          <a:prstGeom prst="rect">
            <a:avLst/>
          </a:prstGeom>
        </p:spPr>
      </p:pic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4CA539D9-5AD4-4379-83E1-F16DA7BAB1EE}"/>
              </a:ext>
            </a:extLst>
          </p:cNvPr>
          <p:cNvSpPr/>
          <p:nvPr/>
        </p:nvSpPr>
        <p:spPr>
          <a:xfrm>
            <a:off x="8572500" y="1498161"/>
            <a:ext cx="3229708" cy="704675"/>
          </a:xfrm>
          <a:prstGeom prst="homePlate">
            <a:avLst/>
          </a:prstGeom>
          <a:solidFill>
            <a:srgbClr val="182240"/>
          </a:solidFill>
          <a:ln w="38100">
            <a:solidFill>
              <a:srgbClr val="E7E8E8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분석 결과 및 인사이트</a:t>
            </a:r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6B58023D-C093-4656-9F40-E7E906CFCDB1}"/>
              </a:ext>
            </a:extLst>
          </p:cNvPr>
          <p:cNvSpPr/>
          <p:nvPr/>
        </p:nvSpPr>
        <p:spPr>
          <a:xfrm>
            <a:off x="5683405" y="1500561"/>
            <a:ext cx="3279619" cy="704675"/>
          </a:xfrm>
          <a:prstGeom prst="homePlate">
            <a:avLst/>
          </a:prstGeom>
          <a:solidFill>
            <a:srgbClr val="182240"/>
          </a:solidFill>
          <a:ln w="38100">
            <a:solidFill>
              <a:srgbClr val="E7E8E8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데이터 분석 및 모델링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36AE47D6-7B71-408D-8700-FF9A11EFC204}"/>
              </a:ext>
            </a:extLst>
          </p:cNvPr>
          <p:cNvSpPr/>
          <p:nvPr/>
        </p:nvSpPr>
        <p:spPr>
          <a:xfrm>
            <a:off x="2266950" y="1498713"/>
            <a:ext cx="3743325" cy="704675"/>
          </a:xfrm>
          <a:prstGeom prst="homePlate">
            <a:avLst/>
          </a:prstGeom>
          <a:solidFill>
            <a:srgbClr val="182240"/>
          </a:solidFill>
          <a:ln w="38100">
            <a:solidFill>
              <a:srgbClr val="E7E8E8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데이터 정제 및 융합</a:t>
            </a: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970DB2CF-4835-419F-9910-B208CDD61E44}"/>
              </a:ext>
            </a:extLst>
          </p:cNvPr>
          <p:cNvSpPr/>
          <p:nvPr/>
        </p:nvSpPr>
        <p:spPr>
          <a:xfrm>
            <a:off x="556847" y="1501628"/>
            <a:ext cx="2281603" cy="704675"/>
          </a:xfrm>
          <a:prstGeom prst="homePlate">
            <a:avLst/>
          </a:prstGeom>
          <a:solidFill>
            <a:srgbClr val="182240"/>
          </a:solidFill>
          <a:ln w="38100">
            <a:solidFill>
              <a:srgbClr val="E7E8E8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개발 환경 및 도구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분석 </a:t>
            </a:r>
            <a:r>
              <a:rPr lang="ko-KR" altLang="en-US" sz="1400" dirty="0">
                <a:solidFill>
                  <a:srgbClr val="182240"/>
                </a:solidFill>
                <a:latin typeface="+mj-ea"/>
                <a:ea typeface="+mj-ea"/>
              </a:rPr>
              <a:t>방법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85B3EC-15A1-4178-B3DA-3E2C7FD9B1F4}"/>
              </a:ext>
            </a:extLst>
          </p:cNvPr>
          <p:cNvSpPr/>
          <p:nvPr/>
        </p:nvSpPr>
        <p:spPr>
          <a:xfrm>
            <a:off x="8663327" y="2265028"/>
            <a:ext cx="2811123" cy="4409693"/>
          </a:xfrm>
          <a:prstGeom prst="rect">
            <a:avLst/>
          </a:prstGeom>
          <a:solidFill>
            <a:srgbClr val="E7E8E8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701D1C8-1A42-4B8D-900C-07A26DC915AD}"/>
              </a:ext>
            </a:extLst>
          </p:cNvPr>
          <p:cNvSpPr/>
          <p:nvPr/>
        </p:nvSpPr>
        <p:spPr>
          <a:xfrm>
            <a:off x="2626829" y="2342211"/>
            <a:ext cx="2867960" cy="35065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도로당 유동인구 매칭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7996FC-D0CA-4706-B4A6-5715F8547C5C}"/>
              </a:ext>
            </a:extLst>
          </p:cNvPr>
          <p:cNvSpPr/>
          <p:nvPr/>
        </p:nvSpPr>
        <p:spPr>
          <a:xfrm>
            <a:off x="629155" y="2342211"/>
            <a:ext cx="1767227" cy="265994"/>
          </a:xfrm>
          <a:prstGeom prst="rect">
            <a:avLst/>
          </a:prstGeom>
          <a:solidFill>
            <a:srgbClr val="767171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데이터 수집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536856-B22F-46B7-9951-DFB26AEAA35C}"/>
              </a:ext>
            </a:extLst>
          </p:cNvPr>
          <p:cNvSpPr/>
          <p:nvPr/>
        </p:nvSpPr>
        <p:spPr>
          <a:xfrm>
            <a:off x="635366" y="3429000"/>
            <a:ext cx="1753332" cy="265994"/>
          </a:xfrm>
          <a:prstGeom prst="rect">
            <a:avLst/>
          </a:prstGeom>
          <a:solidFill>
            <a:srgbClr val="767171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데이터 분석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059EDA8-5466-4AEE-A878-AE9303A996E7}"/>
              </a:ext>
            </a:extLst>
          </p:cNvPr>
          <p:cNvSpPr/>
          <p:nvPr/>
        </p:nvSpPr>
        <p:spPr>
          <a:xfrm>
            <a:off x="629155" y="5273356"/>
            <a:ext cx="1759543" cy="265994"/>
          </a:xfrm>
          <a:prstGeom prst="rect">
            <a:avLst/>
          </a:prstGeom>
          <a:solidFill>
            <a:srgbClr val="767171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지도 관련 시각화</a:t>
            </a:r>
          </a:p>
        </p:txBody>
      </p:sp>
      <p:pic>
        <p:nvPicPr>
          <p:cNvPr id="1026" name="Picture 2" descr="Api - 무료 컴퓨터개 아이콘">
            <a:extLst>
              <a:ext uri="{FF2B5EF4-FFF2-40B4-BE49-F238E27FC236}">
                <a16:creationId xmlns:a16="http://schemas.microsoft.com/office/drawing/2014/main" id="{22FF44E6-C1BA-488E-AA98-BE5E752CC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10" y="2673290"/>
            <a:ext cx="673223" cy="6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oPandas logo — GeoPandas 0.14.0+0.g0eb2a5e.dirty documentation">
            <a:extLst>
              <a:ext uri="{FF2B5EF4-FFF2-40B4-BE49-F238E27FC236}">
                <a16:creationId xmlns:a16="http://schemas.microsoft.com/office/drawing/2014/main" id="{87970446-3C7F-4B6D-B14A-65AAB15FC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41" y="5877892"/>
            <a:ext cx="1446279" cy="45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🗺GeoPy: Folium-DistanceCalculationBetweenTwoPlace | Kaggle">
            <a:extLst>
              <a:ext uri="{FF2B5EF4-FFF2-40B4-BE49-F238E27FC236}">
                <a16:creationId xmlns:a16="http://schemas.microsoft.com/office/drawing/2014/main" id="{6B89E286-8DB2-44DD-816E-5ED1490F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5" y="5587645"/>
            <a:ext cx="924312" cy="31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2D47653-B409-41AD-9963-9953667F2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55" y="6272172"/>
            <a:ext cx="1639299" cy="34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17F2CEA4-C3D8-4B8E-9067-A4DC7B093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64" y="4057632"/>
            <a:ext cx="408949" cy="47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3AEE09-5BB6-40E7-8231-38C412721C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7703" y="2769738"/>
            <a:ext cx="714458" cy="4861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9C1797-BB7B-470D-8255-1E3DD052BFA6}"/>
              </a:ext>
            </a:extLst>
          </p:cNvPr>
          <p:cNvSpPr txBox="1"/>
          <p:nvPr/>
        </p:nvSpPr>
        <p:spPr>
          <a:xfrm>
            <a:off x="2823591" y="2748676"/>
            <a:ext cx="2629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출퇴근과 같은 고정적인 혼잡이 아니라 행사와 같은 </a:t>
            </a:r>
            <a:endParaRPr lang="en-US" altLang="ko-KR" sz="900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급격한 인파가 몰리는 혼잡이 위험하므로 </a:t>
            </a:r>
            <a:r>
              <a:rPr lang="ko-KR" altLang="en-US" sz="9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주말</a:t>
            </a:r>
            <a:r>
              <a:rPr lang="en-US" altLang="ko-KR" sz="9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</a:t>
            </a:r>
            <a:r>
              <a:rPr lang="en-US" altLang="ko-KR" sz="900" b="1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</a:p>
          <a:p>
            <a:r>
              <a:rPr lang="ko-KR" altLang="en-US" sz="9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활동시간</a:t>
            </a:r>
            <a:r>
              <a:rPr lang="en-US" altLang="ko-KR" sz="9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(8</a:t>
            </a:r>
            <a:r>
              <a:rPr lang="ko-KR" altLang="en-US" sz="9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시 </a:t>
            </a:r>
            <a:r>
              <a:rPr lang="en-US" altLang="ko-KR" sz="9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- 20</a:t>
            </a:r>
            <a:r>
              <a:rPr lang="ko-KR" altLang="en-US" sz="9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시</a:t>
            </a:r>
            <a:r>
              <a:rPr lang="en-US" altLang="ko-KR" sz="9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r>
              <a:rPr lang="ko-KR" altLang="en-US" sz="9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 한정한 뒤 도로당 평균 </a:t>
            </a:r>
            <a:endParaRPr lang="en-US" altLang="ko-KR" sz="900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유동인구로 칼럼 매칭 및 </a:t>
            </a:r>
            <a:r>
              <a:rPr lang="ko-KR" altLang="en-US" sz="900" dirty="0" err="1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전처리</a:t>
            </a:r>
            <a:endParaRPr lang="en-US" altLang="ko-KR" sz="900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060" name="Picture 36" descr="뱃지 체크 - 사용자 인터페이스 및 제스처 아이콘">
            <a:extLst>
              <a:ext uri="{FF2B5EF4-FFF2-40B4-BE49-F238E27FC236}">
                <a16:creationId xmlns:a16="http://schemas.microsoft.com/office/drawing/2014/main" id="{0CE26D62-34AE-4367-B99B-E0FCB43B9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183" y="2748676"/>
            <a:ext cx="350655" cy="35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CC256BE-66BB-4A4D-9E9D-CBCB7B7E4AE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" r="-644" b="44800"/>
          <a:stretch/>
        </p:blipFill>
        <p:spPr>
          <a:xfrm>
            <a:off x="5803397" y="2748677"/>
            <a:ext cx="2702428" cy="1048584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03F214C-B8D3-4E78-84C9-7C1D4659FE3C}"/>
              </a:ext>
            </a:extLst>
          </p:cNvPr>
          <p:cNvSpPr/>
          <p:nvPr/>
        </p:nvSpPr>
        <p:spPr>
          <a:xfrm>
            <a:off x="2635379" y="3406378"/>
            <a:ext cx="2867960" cy="3506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분석용 표준 데이터셋 생성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8C09A11-2157-405D-83D7-DF98FCAF8CA9}"/>
              </a:ext>
            </a:extLst>
          </p:cNvPr>
          <p:cNvSpPr/>
          <p:nvPr/>
        </p:nvSpPr>
        <p:spPr>
          <a:xfrm>
            <a:off x="2544628" y="2345557"/>
            <a:ext cx="350655" cy="350655"/>
          </a:xfrm>
          <a:prstGeom prst="roundRect">
            <a:avLst/>
          </a:prstGeom>
          <a:solidFill>
            <a:schemeClr val="accent6">
              <a:lumMod val="65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77CF7AB-6012-4382-BB50-ABF5C886A075}"/>
              </a:ext>
            </a:extLst>
          </p:cNvPr>
          <p:cNvSpPr/>
          <p:nvPr/>
        </p:nvSpPr>
        <p:spPr>
          <a:xfrm>
            <a:off x="2626830" y="3826676"/>
            <a:ext cx="1389374" cy="433193"/>
          </a:xfrm>
          <a:prstGeom prst="roundRect">
            <a:avLst/>
          </a:prstGeom>
          <a:solidFill>
            <a:schemeClr val="accent6"/>
          </a:solidFill>
          <a:ln w="28575">
            <a:solidFill>
              <a:srgbClr val="1822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도로면적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B587100-75B1-4CD8-912C-78145317C3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18520" y="4120681"/>
            <a:ext cx="1587305" cy="48941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41B52DC7-D442-4CB1-A5FE-413368C4843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5266" t="19129" r="22327" b="12030"/>
          <a:stretch/>
        </p:blipFill>
        <p:spPr>
          <a:xfrm>
            <a:off x="5830533" y="4101337"/>
            <a:ext cx="968769" cy="73415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2BA62B-1D1F-43A8-BDD3-201CCF5B0E51}"/>
              </a:ext>
            </a:extLst>
          </p:cNvPr>
          <p:cNvSpPr/>
          <p:nvPr/>
        </p:nvSpPr>
        <p:spPr>
          <a:xfrm>
            <a:off x="2659619" y="5371573"/>
            <a:ext cx="2867960" cy="35065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혼잡도 예측을 위한 레이블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2CED19AD-7F6B-4B9A-9AB3-5B1C36C4695E}"/>
              </a:ext>
            </a:extLst>
          </p:cNvPr>
          <p:cNvSpPr/>
          <p:nvPr/>
        </p:nvSpPr>
        <p:spPr>
          <a:xfrm>
            <a:off x="2544628" y="5360454"/>
            <a:ext cx="350655" cy="350655"/>
          </a:xfrm>
          <a:prstGeom prst="roundRect">
            <a:avLst/>
          </a:prstGeom>
          <a:solidFill>
            <a:schemeClr val="accent6">
              <a:lumMod val="65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F4F2460C-6A84-40D3-A163-907A79C3CF70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629" y="3768559"/>
            <a:ext cx="942856" cy="381950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7B993602-49FD-4C0A-8FDB-DB00A93602F2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629" y="4151487"/>
            <a:ext cx="1127973" cy="270321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DE390C2-E4F2-4B33-98E5-CAD82E56C038}"/>
              </a:ext>
            </a:extLst>
          </p:cNvPr>
          <p:cNvSpPr/>
          <p:nvPr/>
        </p:nvSpPr>
        <p:spPr>
          <a:xfrm>
            <a:off x="4109303" y="3826676"/>
            <a:ext cx="1389374" cy="433193"/>
          </a:xfrm>
          <a:prstGeom prst="roundRect">
            <a:avLst/>
          </a:prstGeom>
          <a:solidFill>
            <a:schemeClr val="accent6"/>
          </a:solidFill>
          <a:ln w="28575">
            <a:solidFill>
              <a:srgbClr val="1822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인구 변화율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D44DDBBD-95B5-4C9B-A5D1-2EC03DAE8E65}"/>
              </a:ext>
            </a:extLst>
          </p:cNvPr>
          <p:cNvSpPr/>
          <p:nvPr/>
        </p:nvSpPr>
        <p:spPr>
          <a:xfrm>
            <a:off x="2619676" y="4321476"/>
            <a:ext cx="1389374" cy="433193"/>
          </a:xfrm>
          <a:prstGeom prst="roundRect">
            <a:avLst/>
          </a:prstGeom>
          <a:solidFill>
            <a:schemeClr val="accent6"/>
          </a:solidFill>
          <a:ln w="28575">
            <a:solidFill>
              <a:srgbClr val="1822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도로당 유동인구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4DC3267C-1D1B-4B3F-BB92-5426E5BB91DB}"/>
              </a:ext>
            </a:extLst>
          </p:cNvPr>
          <p:cNvSpPr/>
          <p:nvPr/>
        </p:nvSpPr>
        <p:spPr>
          <a:xfrm>
            <a:off x="4105415" y="4329512"/>
            <a:ext cx="1389374" cy="433193"/>
          </a:xfrm>
          <a:prstGeom prst="roundRect">
            <a:avLst/>
          </a:prstGeom>
          <a:solidFill>
            <a:schemeClr val="accent6"/>
          </a:solidFill>
          <a:ln w="28575">
            <a:solidFill>
              <a:srgbClr val="1822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도로 근처 건물 수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798E042C-6F6C-4E2F-B2F3-2813C54C62A0}"/>
              </a:ext>
            </a:extLst>
          </p:cNvPr>
          <p:cNvSpPr/>
          <p:nvPr/>
        </p:nvSpPr>
        <p:spPr>
          <a:xfrm>
            <a:off x="2619676" y="4833453"/>
            <a:ext cx="1389374" cy="433193"/>
          </a:xfrm>
          <a:prstGeom prst="roundRect">
            <a:avLst/>
          </a:prstGeom>
          <a:solidFill>
            <a:schemeClr val="accent6"/>
          </a:solidFill>
          <a:ln w="28575">
            <a:solidFill>
              <a:srgbClr val="1822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도로 근처 버스정거장 수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D73EAA4-6B23-41CE-A633-732C84AAEE5E}"/>
              </a:ext>
            </a:extLst>
          </p:cNvPr>
          <p:cNvSpPr/>
          <p:nvPr/>
        </p:nvSpPr>
        <p:spPr>
          <a:xfrm>
            <a:off x="4093599" y="4833453"/>
            <a:ext cx="1389374" cy="433193"/>
          </a:xfrm>
          <a:prstGeom prst="roundRect">
            <a:avLst/>
          </a:prstGeom>
          <a:solidFill>
            <a:schemeClr val="accent6"/>
          </a:solidFill>
          <a:ln w="28575">
            <a:solidFill>
              <a:srgbClr val="1822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기상 상태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2449DEA-ABC8-4C16-9284-0BE744C5B560}"/>
              </a:ext>
            </a:extLst>
          </p:cNvPr>
          <p:cNvSpPr/>
          <p:nvPr/>
        </p:nvSpPr>
        <p:spPr>
          <a:xfrm>
            <a:off x="4093599" y="6104581"/>
            <a:ext cx="198725" cy="243077"/>
          </a:xfrm>
          <a:prstGeom prst="rightArrow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AB9BD64-7CC5-465B-B053-2706770AC709}"/>
              </a:ext>
            </a:extLst>
          </p:cNvPr>
          <p:cNvSpPr/>
          <p:nvPr/>
        </p:nvSpPr>
        <p:spPr>
          <a:xfrm>
            <a:off x="2659619" y="5745909"/>
            <a:ext cx="1310403" cy="127679"/>
          </a:xfrm>
          <a:prstGeom prst="round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로그변환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780C06C0-0464-4FC0-9B5D-4929C8D2B6B5}"/>
              </a:ext>
            </a:extLst>
          </p:cNvPr>
          <p:cNvSpPr/>
          <p:nvPr/>
        </p:nvSpPr>
        <p:spPr>
          <a:xfrm>
            <a:off x="4365326" y="5904175"/>
            <a:ext cx="1162253" cy="600292"/>
          </a:xfrm>
          <a:prstGeom prst="roundRect">
            <a:avLst/>
          </a:prstGeom>
          <a:solidFill>
            <a:schemeClr val="accent6"/>
          </a:solidFill>
          <a:ln w="28575">
            <a:solidFill>
              <a:srgbClr val="1822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레이블 데이터를 로그 변환을 통해 정규분포에 가깝게 변환하여 새로운 레이블 세트 생성 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D80E400-F446-4C8C-A518-0C5D1D1B4FEA}"/>
              </a:ext>
            </a:extLst>
          </p:cNvPr>
          <p:cNvSpPr/>
          <p:nvPr/>
        </p:nvSpPr>
        <p:spPr>
          <a:xfrm>
            <a:off x="5803397" y="2342211"/>
            <a:ext cx="2702428" cy="35065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유동인구 분석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3CE82F-4C39-4ABB-B038-5F6ED507D45F}"/>
              </a:ext>
            </a:extLst>
          </p:cNvPr>
          <p:cNvSpPr txBox="1"/>
          <p:nvPr/>
        </p:nvSpPr>
        <p:spPr>
          <a:xfrm>
            <a:off x="5925798" y="3805587"/>
            <a:ext cx="253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월별 도로의 유동인구를 시각화한 후 유동인구가 많은 지역과</a:t>
            </a:r>
            <a:r>
              <a:rPr lang="en-US" altLang="ko-KR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br>
              <a:rPr lang="en-US" altLang="ko-KR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ko-KR" altLang="en-US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그 지역의 혼잡도를 보여줌</a:t>
            </a:r>
            <a:endParaRPr lang="en-US" altLang="ko-KR" sz="700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75" name="Picture 36" descr="뱃지 체크 - 사용자 인터페이스 및 제스처 아이콘">
            <a:extLst>
              <a:ext uri="{FF2B5EF4-FFF2-40B4-BE49-F238E27FC236}">
                <a16:creationId xmlns:a16="http://schemas.microsoft.com/office/drawing/2014/main" id="{6A68DB62-B1B7-4599-A542-CF14BEA8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362" y="3814875"/>
            <a:ext cx="184685" cy="1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9BA4C9CF-CEAE-480D-8DE9-9499E57C3538}"/>
              </a:ext>
            </a:extLst>
          </p:cNvPr>
          <p:cNvSpPr/>
          <p:nvPr/>
        </p:nvSpPr>
        <p:spPr>
          <a:xfrm>
            <a:off x="5814646" y="5146199"/>
            <a:ext cx="2702428" cy="35065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혼잡도 예측 모델링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CA46DFF-32AE-4B84-B35B-B1B6947C252E}"/>
              </a:ext>
            </a:extLst>
          </p:cNvPr>
          <p:cNvSpPr txBox="1"/>
          <p:nvPr/>
        </p:nvSpPr>
        <p:spPr>
          <a:xfrm>
            <a:off x="5925798" y="4868402"/>
            <a:ext cx="15873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시간별 도로 유동인구 혼잡도 시각화</a:t>
            </a:r>
            <a:endParaRPr lang="en-US" altLang="ko-KR" sz="700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A9AE8C-994C-4174-BBB8-70FF5D1DD8C8}"/>
              </a:ext>
            </a:extLst>
          </p:cNvPr>
          <p:cNvSpPr txBox="1"/>
          <p:nvPr/>
        </p:nvSpPr>
        <p:spPr>
          <a:xfrm>
            <a:off x="7010400" y="4606714"/>
            <a:ext cx="1681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인구 변화와 혼잡도 간의 관계 파악하여 레이블 검증</a:t>
            </a:r>
            <a:endParaRPr lang="en-US" altLang="ko-KR" sz="700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8035FFD-F462-4608-8D63-1511173FA28F}"/>
              </a:ext>
            </a:extLst>
          </p:cNvPr>
          <p:cNvSpPr/>
          <p:nvPr/>
        </p:nvSpPr>
        <p:spPr>
          <a:xfrm>
            <a:off x="8738712" y="2342211"/>
            <a:ext cx="2653538" cy="35065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혼잡도 점수 기반의 경로 추천 알고리즘 제안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E8DE1A-3EE1-4D8B-A248-AF5E547E804A}"/>
              </a:ext>
            </a:extLst>
          </p:cNvPr>
          <p:cNvSpPr txBox="1"/>
          <p:nvPr/>
        </p:nvSpPr>
        <p:spPr>
          <a:xfrm>
            <a:off x="8683984" y="2751445"/>
            <a:ext cx="15167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(1) </a:t>
            </a:r>
            <a:r>
              <a:rPr lang="ko-KR" altLang="en-US" sz="900" b="1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경로 종합 평가 점수 산식</a:t>
            </a:r>
            <a:endParaRPr lang="en-US" altLang="ko-KR" sz="900" b="1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93" name="Picture 36" descr="뱃지 체크 - 사용자 인터페이스 및 제스처 아이콘">
            <a:extLst>
              <a:ext uri="{FF2B5EF4-FFF2-40B4-BE49-F238E27FC236}">
                <a16:creationId xmlns:a16="http://schemas.microsoft.com/office/drawing/2014/main" id="{0631F06F-BBC4-4D9F-875A-70C1A61CC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590" y="4848484"/>
            <a:ext cx="184685" cy="1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36" descr="뱃지 체크 - 사용자 인터페이스 및 제스처 아이콘">
            <a:extLst>
              <a:ext uri="{FF2B5EF4-FFF2-40B4-BE49-F238E27FC236}">
                <a16:creationId xmlns:a16="http://schemas.microsoft.com/office/drawing/2014/main" id="{7070A602-6E52-4CC8-9BE9-4150DCC8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20" y="4607424"/>
            <a:ext cx="184685" cy="1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42E15572-CDB0-4466-91B6-1C12F80CCAB0}"/>
                  </a:ext>
                </a:extLst>
              </p:cNvPr>
              <p:cNvSpPr/>
              <p:nvPr/>
            </p:nvSpPr>
            <p:spPr>
              <a:xfrm>
                <a:off x="8763523" y="2960019"/>
                <a:ext cx="2626357" cy="50867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𝑆𝑐𝑜𝑟𝑒</m:t>
                      </m:r>
                      <m:r>
                        <a:rPr kumimoji="1" lang="en-US" altLang="ko-Kore-KR" sz="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en-US" altLang="ko-Kore-KR" sz="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ko-Kore-KR" sz="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ore-KR" sz="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ko-Kore-KR" sz="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ore-KR" sz="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ore-KR" sz="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ko-Kore-KR" sz="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Kore-KR" sz="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ko-Kore-KR" sz="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ore-KR" sz="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ko-Kore-KR" sz="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10,  </m:t>
                              </m:r>
                              <m:r>
                                <a:rPr kumimoji="1" lang="ko-Kore-KR" altLang="en-US" sz="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혼</m:t>
                              </m:r>
                              <m:r>
                                <a:rPr kumimoji="1" lang="ko-Kore-KR" altLang="en-US" sz="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잡</m:t>
                              </m:r>
                              <m:r>
                                <a:rPr kumimoji="1" lang="ko-Kore-KR" altLang="en-US" sz="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도</m:t>
                              </m:r>
                              <m:r>
                                <a:rPr kumimoji="1" lang="en-US" altLang="ko-KR" sz="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ko-KR" altLang="en-US" sz="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붐</m:t>
                              </m:r>
                              <m:r>
                                <a:rPr kumimoji="1" lang="ko-KR" altLang="en-US" sz="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빔</m:t>
                              </m:r>
                            </m:e>
                            <m:e>
                              <m:r>
                                <a:rPr kumimoji="1" lang="en-US" altLang="ko-KR" sz="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5,  </m:t>
                              </m:r>
                              <m:r>
                                <a:rPr kumimoji="1" lang="ko-KR" altLang="en-US" sz="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혼</m:t>
                              </m:r>
                              <m:r>
                                <a:rPr kumimoji="1" lang="ko-KR" altLang="en-US" sz="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잡</m:t>
                              </m:r>
                              <m:r>
                                <a:rPr kumimoji="1" lang="ko-KR" altLang="en-US" sz="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도</m:t>
                              </m:r>
                              <m:r>
                                <a:rPr kumimoji="1" lang="en-US" altLang="ko-KR" sz="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ko-KR" altLang="en-US" sz="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보</m:t>
                              </m:r>
                              <m:r>
                                <a:rPr kumimoji="1" lang="ko-KR" altLang="en-US" sz="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통</m:t>
                              </m:r>
                            </m:e>
                            <m:e>
                              <m:r>
                                <a:rPr kumimoji="1" lang="en-US" altLang="ko-Kore-KR" sz="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ko-KR" sz="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sz="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ko-KR" altLang="en-US" sz="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혼</m:t>
                              </m:r>
                              <m:r>
                                <a:rPr kumimoji="1" lang="ko-KR" altLang="en-US" sz="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잡</m:t>
                              </m:r>
                              <m:r>
                                <a:rPr kumimoji="1" lang="ko-KR" altLang="en-US" sz="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도</m:t>
                              </m:r>
                              <m:r>
                                <a:rPr kumimoji="1" lang="en-US" altLang="ko-KR" sz="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ko-KR" altLang="en-US" sz="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여</m:t>
                              </m:r>
                              <m:r>
                                <a:rPr kumimoji="1" lang="ko-KR" altLang="en-US" sz="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ko-Kore-KR" altLang="en-US" sz="800" dirty="0">
                  <a:solidFill>
                    <a:srgbClr val="000000"/>
                  </a:solidFill>
                  <a:latin typeface="Cambria Math" panose="02040503050406030204" pitchFamily="18" charset="0"/>
                  <a:ea typeface="BM DoHyeon OTF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42E15572-CDB0-4466-91B6-1C12F80CC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523" y="2960019"/>
                <a:ext cx="2626357" cy="508675"/>
              </a:xfrm>
              <a:prstGeom prst="rect">
                <a:avLst/>
              </a:prstGeom>
              <a:blipFill>
                <a:blip r:embed="rId17"/>
                <a:stretch>
                  <a:fillRect t="-212048" b="-3048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F0286406-E6AB-48CB-99D0-EBE6D9E910EE}"/>
              </a:ext>
            </a:extLst>
          </p:cNvPr>
          <p:cNvSpPr txBox="1"/>
          <p:nvPr/>
        </p:nvSpPr>
        <p:spPr>
          <a:xfrm>
            <a:off x="8668108" y="3471494"/>
            <a:ext cx="273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1. </a:t>
            </a:r>
            <a:r>
              <a:rPr lang="ko-KR" altLang="en-US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경로의 출발지와 도착지의 위도</a:t>
            </a:r>
            <a:r>
              <a:rPr lang="en-US" altLang="ko-KR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경도 좌표를 기반으로 사각형 </a:t>
            </a:r>
            <a:endParaRPr lang="en-US" altLang="ko-KR" sz="700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   구역을 정의</a:t>
            </a:r>
            <a:r>
              <a:rPr lang="en-US" altLang="ko-KR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 구역 내에 포함되는 도로들의 혼잡도를 파악</a:t>
            </a:r>
            <a:r>
              <a:rPr lang="en-US" altLang="ko-KR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2. </a:t>
            </a:r>
            <a:r>
              <a:rPr lang="ko-KR" altLang="en-US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해당 경로에 포함된 각 도로의</a:t>
            </a:r>
            <a:r>
              <a:rPr lang="en-US" altLang="ko-KR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혼잡도 레이블에 따라 가중치를  </a:t>
            </a:r>
            <a:endParaRPr lang="en-US" altLang="ko-KR" sz="700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    </a:t>
            </a:r>
            <a:r>
              <a:rPr lang="ko-KR" altLang="en-US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부여하고</a:t>
            </a:r>
            <a:r>
              <a:rPr lang="en-US" altLang="ko-KR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 가중치를 합산하여 경로의 총 점수를 계산</a:t>
            </a:r>
            <a:endParaRPr lang="en-US" altLang="ko-KR" sz="300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3. </a:t>
            </a:r>
            <a:r>
              <a:rPr lang="ko-KR" altLang="en-US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계산된 총 점수가 가장 낮은 경로를 최적 경로로 선정 </a:t>
            </a:r>
            <a:br>
              <a:rPr lang="en-US" altLang="ko-KR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en-US" altLang="ko-KR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    (</a:t>
            </a:r>
            <a:r>
              <a:rPr lang="ko-KR" altLang="en-US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동점 존재할 경우</a:t>
            </a:r>
            <a:r>
              <a:rPr lang="en-US" altLang="ko-KR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</a:t>
            </a:r>
            <a:r>
              <a:rPr lang="ko-KR" altLang="en-US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거리가 더 짧은</a:t>
            </a:r>
            <a:r>
              <a:rPr lang="en-US" altLang="ko-KR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경로를 우선적으로 선택</a:t>
            </a:r>
            <a:r>
              <a:rPr lang="en-US" altLang="ko-KR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0015164-B648-43A8-B82F-667D4BDC2C3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9687" t="17385" r="24687" b="6133"/>
          <a:stretch/>
        </p:blipFill>
        <p:spPr>
          <a:xfrm>
            <a:off x="8718929" y="4345998"/>
            <a:ext cx="2682779" cy="112892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E31DC167-2B7A-47DB-AB82-7D45C865EF33}"/>
              </a:ext>
            </a:extLst>
          </p:cNvPr>
          <p:cNvSpPr txBox="1"/>
          <p:nvPr/>
        </p:nvSpPr>
        <p:spPr>
          <a:xfrm>
            <a:off x="8674323" y="4137168"/>
            <a:ext cx="10567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(2) </a:t>
            </a:r>
            <a:r>
              <a:rPr lang="ko-KR" altLang="en-US" sz="900" b="1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경로 선택 방법</a:t>
            </a:r>
            <a:endParaRPr lang="en-US" altLang="ko-KR" sz="900" b="1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5FFB101-CF3C-4E8D-A184-EF3EF6FC92E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42143" y="5711109"/>
            <a:ext cx="1505848" cy="853028"/>
          </a:xfrm>
          <a:prstGeom prst="rect">
            <a:avLst/>
          </a:prstGeom>
        </p:spPr>
      </p:pic>
      <p:graphicFrame>
        <p:nvGraphicFramePr>
          <p:cNvPr id="38" name="표 38">
            <a:extLst>
              <a:ext uri="{FF2B5EF4-FFF2-40B4-BE49-F238E27FC236}">
                <a16:creationId xmlns:a16="http://schemas.microsoft.com/office/drawing/2014/main" id="{A89BE2D4-D709-4670-A915-61E541D38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806436"/>
              </p:ext>
            </p:extLst>
          </p:nvPr>
        </p:nvGraphicFramePr>
        <p:xfrm>
          <a:off x="8707101" y="5500852"/>
          <a:ext cx="2682780" cy="93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556">
                  <a:extLst>
                    <a:ext uri="{9D8B030D-6E8A-4147-A177-3AD203B41FA5}">
                      <a16:colId xmlns:a16="http://schemas.microsoft.com/office/drawing/2014/main" val="3196565755"/>
                    </a:ext>
                  </a:extLst>
                </a:gridCol>
                <a:gridCol w="536556">
                  <a:extLst>
                    <a:ext uri="{9D8B030D-6E8A-4147-A177-3AD203B41FA5}">
                      <a16:colId xmlns:a16="http://schemas.microsoft.com/office/drawing/2014/main" val="1600215406"/>
                    </a:ext>
                  </a:extLst>
                </a:gridCol>
                <a:gridCol w="536556">
                  <a:extLst>
                    <a:ext uri="{9D8B030D-6E8A-4147-A177-3AD203B41FA5}">
                      <a16:colId xmlns:a16="http://schemas.microsoft.com/office/drawing/2014/main" val="4071887516"/>
                    </a:ext>
                  </a:extLst>
                </a:gridCol>
                <a:gridCol w="536556">
                  <a:extLst>
                    <a:ext uri="{9D8B030D-6E8A-4147-A177-3AD203B41FA5}">
                      <a16:colId xmlns:a16="http://schemas.microsoft.com/office/drawing/2014/main" val="3575890859"/>
                    </a:ext>
                  </a:extLst>
                </a:gridCol>
                <a:gridCol w="536556">
                  <a:extLst>
                    <a:ext uri="{9D8B030D-6E8A-4147-A177-3AD203B41FA5}">
                      <a16:colId xmlns:a16="http://schemas.microsoft.com/office/drawing/2014/main" val="1621378482"/>
                    </a:ext>
                  </a:extLst>
                </a:gridCol>
              </a:tblGrid>
              <a:tr h="186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경로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여유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보통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붐빔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총점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46068"/>
                  </a:ext>
                </a:extLst>
              </a:tr>
              <a:tr h="186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경로 </a:t>
                      </a:r>
                      <a:r>
                        <a:rPr lang="en-US" altLang="ko-KR" sz="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</a:t>
                      </a:r>
                      <a:endParaRPr lang="ko-KR" altLang="en-US" sz="6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</a:t>
                      </a:r>
                      <a:endParaRPr lang="ko-KR" altLang="en-US" sz="6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</a:t>
                      </a:r>
                      <a:endParaRPr lang="ko-KR" altLang="en-US" sz="6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0</a:t>
                      </a:r>
                      <a:endParaRPr lang="ko-KR" altLang="en-US" sz="6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7</a:t>
                      </a:r>
                      <a:endParaRPr lang="ko-KR" altLang="en-US" sz="6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686383"/>
                  </a:ext>
                </a:extLst>
              </a:tr>
              <a:tr h="186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rgbClr val="FF66CC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경로 </a:t>
                      </a:r>
                      <a:r>
                        <a:rPr lang="en-US" altLang="ko-KR" sz="600" b="0" dirty="0">
                          <a:solidFill>
                            <a:srgbClr val="FF66CC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</a:t>
                      </a:r>
                      <a:endParaRPr lang="ko-KR" altLang="en-US" sz="600" b="0" dirty="0">
                        <a:solidFill>
                          <a:srgbClr val="FF66CC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</a:t>
                      </a:r>
                      <a:endParaRPr lang="ko-KR" altLang="en-US" sz="6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3</a:t>
                      </a:r>
                      <a:endParaRPr lang="ko-KR" altLang="en-US" sz="6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0</a:t>
                      </a:r>
                      <a:endParaRPr lang="ko-KR" altLang="en-US" sz="6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16</a:t>
                      </a:r>
                      <a:endParaRPr lang="ko-KR" altLang="en-US" sz="6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107858"/>
                  </a:ext>
                </a:extLst>
              </a:tr>
              <a:tr h="186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경로 </a:t>
                      </a:r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3</a:t>
                      </a:r>
                      <a:endParaRPr lang="ko-KR" altLang="en-US" sz="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5</a:t>
                      </a:r>
                      <a:endParaRPr lang="ko-KR" altLang="en-US" sz="6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3</a:t>
                      </a:r>
                      <a:endParaRPr lang="ko-KR" altLang="en-US" sz="6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0</a:t>
                      </a:r>
                      <a:endParaRPr lang="ko-KR" altLang="en-US" sz="6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20</a:t>
                      </a:r>
                      <a:endParaRPr lang="ko-KR" altLang="en-US" sz="6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480888"/>
                  </a:ext>
                </a:extLst>
              </a:tr>
              <a:tr h="186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rgbClr val="FF9933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경로 </a:t>
                      </a:r>
                      <a:r>
                        <a:rPr lang="en-US" altLang="ko-KR" sz="600" b="0" dirty="0">
                          <a:solidFill>
                            <a:srgbClr val="FF9933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4</a:t>
                      </a:r>
                      <a:endParaRPr lang="ko-KR" altLang="en-US" sz="600" b="0" dirty="0">
                        <a:solidFill>
                          <a:srgbClr val="FF9933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</a:t>
                      </a:r>
                      <a:endParaRPr lang="ko-KR" altLang="en-US" sz="6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3</a:t>
                      </a:r>
                      <a:endParaRPr lang="ko-KR" altLang="en-US" sz="6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</a:t>
                      </a:r>
                      <a:endParaRPr lang="ko-KR" altLang="en-US" sz="6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27</a:t>
                      </a:r>
                      <a:endParaRPr lang="ko-KR" altLang="en-US" sz="600" b="0" dirty="0">
                        <a:solidFill>
                          <a:srgbClr val="000000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23974"/>
                  </a:ext>
                </a:extLst>
              </a:tr>
            </a:tbl>
          </a:graphicData>
        </a:graphic>
      </p:graphicFrame>
      <p:pic>
        <p:nvPicPr>
          <p:cNvPr id="40" name="그림 39">
            <a:extLst>
              <a:ext uri="{FF2B5EF4-FFF2-40B4-BE49-F238E27FC236}">
                <a16:creationId xmlns:a16="http://schemas.microsoft.com/office/drawing/2014/main" id="{64FF0181-3781-4068-B5FF-1289825953F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14646" y="5711514"/>
            <a:ext cx="1162573" cy="844448"/>
          </a:xfrm>
          <a:prstGeom prst="rect">
            <a:avLst/>
          </a:prstGeom>
        </p:spPr>
      </p:pic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D3C41A1-FFF1-4621-A1E1-10EE7770192D}"/>
              </a:ext>
            </a:extLst>
          </p:cNvPr>
          <p:cNvSpPr/>
          <p:nvPr/>
        </p:nvSpPr>
        <p:spPr>
          <a:xfrm>
            <a:off x="5814645" y="5539350"/>
            <a:ext cx="1162573" cy="148045"/>
          </a:xfrm>
          <a:prstGeom prst="round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ROC Curve</a:t>
            </a:r>
            <a:endParaRPr lang="ko-KR" altLang="en-US" sz="7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27A8AF2F-65AB-4C17-A8EA-B158FBE17544}"/>
              </a:ext>
            </a:extLst>
          </p:cNvPr>
          <p:cNvSpPr/>
          <p:nvPr/>
        </p:nvSpPr>
        <p:spPr>
          <a:xfrm>
            <a:off x="7042143" y="5540319"/>
            <a:ext cx="1505848" cy="148045"/>
          </a:xfrm>
          <a:prstGeom prst="round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Feature Importance </a:t>
            </a:r>
            <a:r>
              <a:rPr lang="ko-KR" altLang="en-US" sz="7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확인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00522F1-FE13-4937-9300-8478182EED0E}"/>
              </a:ext>
            </a:extLst>
          </p:cNvPr>
          <p:cNvSpPr txBox="1"/>
          <p:nvPr/>
        </p:nvSpPr>
        <p:spPr>
          <a:xfrm>
            <a:off x="8988545" y="6444050"/>
            <a:ext cx="10127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2">
                    <a:lumMod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경로 </a:t>
            </a:r>
            <a:r>
              <a:rPr lang="en-US" altLang="ko-KR" sz="700" dirty="0">
                <a:solidFill>
                  <a:schemeClr val="bg2">
                    <a:lumMod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 </a:t>
            </a:r>
            <a:r>
              <a:rPr lang="ko-KR" altLang="en-US" sz="7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 선택됨</a:t>
            </a:r>
            <a:endParaRPr lang="en-US" altLang="ko-KR" sz="700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41" name="Picture 2" descr="빨간펜, 색연필, 빨간화살표, 파워포인트소스, ppt소스, 사진,이미지,일러스트,캘리그라피 - 복주머니작가">
            <a:extLst>
              <a:ext uri="{FF2B5EF4-FFF2-40B4-BE49-F238E27FC236}">
                <a16:creationId xmlns:a16="http://schemas.microsoft.com/office/drawing/2014/main" id="{4923C8EF-AF53-471B-A1B1-7F4F8A0E3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8" t="71412" r="7825" b="8034"/>
          <a:stretch/>
        </p:blipFill>
        <p:spPr bwMode="auto">
          <a:xfrm>
            <a:off x="8738041" y="6478729"/>
            <a:ext cx="295040" cy="11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8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B948534F-AEAC-433D-B6E6-729CA319BDB2}"/>
              </a:ext>
            </a:extLst>
          </p:cNvPr>
          <p:cNvSpPr/>
          <p:nvPr/>
        </p:nvSpPr>
        <p:spPr>
          <a:xfrm>
            <a:off x="6447421" y="1994483"/>
            <a:ext cx="4901209" cy="2615580"/>
          </a:xfrm>
          <a:prstGeom prst="rect">
            <a:avLst/>
          </a:prstGeom>
          <a:solidFill>
            <a:srgbClr val="E7E8E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E4322E-0919-450D-BF29-E02DCF030DA3}"/>
              </a:ext>
            </a:extLst>
          </p:cNvPr>
          <p:cNvSpPr/>
          <p:nvPr/>
        </p:nvSpPr>
        <p:spPr>
          <a:xfrm>
            <a:off x="664314" y="1994483"/>
            <a:ext cx="4671083" cy="2890661"/>
          </a:xfrm>
          <a:prstGeom prst="rect">
            <a:avLst/>
          </a:prstGeom>
          <a:solidFill>
            <a:srgbClr val="E7E8E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가공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556846" y="1325563"/>
            <a:ext cx="1808849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인구 혼잡도 계산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분석 방법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6E19B-BE66-46C9-BB05-6E5728F30DBA}"/>
              </a:ext>
            </a:extLst>
          </p:cNvPr>
          <p:cNvSpPr txBox="1"/>
          <p:nvPr/>
        </p:nvSpPr>
        <p:spPr>
          <a:xfrm>
            <a:off x="6447421" y="1325563"/>
            <a:ext cx="1808849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인구 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변화율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계산 방법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3C70DF-AF51-480A-8756-550963BA6701}"/>
              </a:ext>
            </a:extLst>
          </p:cNvPr>
          <p:cNvSpPr txBox="1"/>
          <p:nvPr/>
        </p:nvSpPr>
        <p:spPr>
          <a:xfrm>
            <a:off x="664315" y="5465582"/>
            <a:ext cx="2296999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&lt;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인구 혼잡도 계산 산식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&gt;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D52CFE-62C5-4D41-86A1-AA197ADA391F}"/>
              </a:ext>
            </a:extLst>
          </p:cNvPr>
          <p:cNvSpPr/>
          <p:nvPr/>
        </p:nvSpPr>
        <p:spPr>
          <a:xfrm>
            <a:off x="771787" y="1832763"/>
            <a:ext cx="1593908" cy="478172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10m </a:t>
            </a:r>
            <a:r>
              <a:rPr lang="ko-KR" altLang="en-US" sz="1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단위 도로링크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2651CCD-39D5-46F1-88C3-EA62470B41DF}"/>
                  </a:ext>
                </a:extLst>
              </p:cNvPr>
              <p:cNvSpPr/>
              <p:nvPr/>
            </p:nvSpPr>
            <p:spPr>
              <a:xfrm>
                <a:off x="746532" y="5811061"/>
                <a:ext cx="4269996" cy="68181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300" b="0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혼잡도 </a:t>
                </a:r>
                <a14:m>
                  <m:oMath xmlns:m="http://schemas.openxmlformats.org/officeDocument/2006/math">
                    <m:r>
                      <a:rPr kumimoji="1" lang="en-US" altLang="ko-Kore-KR" sz="13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kumimoji="1" lang="en-US" altLang="ko-Kore-KR" sz="1300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kumimoji="1" lang="ko-Kore-KR" altLang="en-US" sz="13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도</m:t>
                    </m:r>
                    <m:r>
                      <a:rPr kumimoji="1" lang="ko-Kore-KR" altLang="en-US" sz="130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로</m:t>
                    </m:r>
                    <m:r>
                      <a:rPr kumimoji="1" lang="ko-Kore-KR" altLang="en-US" sz="13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별</m:t>
                    </m:r>
                    <m:r>
                      <a:rPr kumimoji="1" lang="ko-Kore-KR" altLang="en-US" sz="13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kumimoji="1" lang="ko-Kore-KR" altLang="en-US" sz="130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유</m:t>
                    </m:r>
                    <m:r>
                      <a:rPr kumimoji="1" lang="ko-Kore-KR" altLang="en-US" sz="13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동</m:t>
                    </m:r>
                    <m:r>
                      <a:rPr kumimoji="1" lang="ko-Kore-KR" altLang="en-US" sz="130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인</m:t>
                    </m:r>
                    <m:r>
                      <a:rPr kumimoji="1" lang="ko-Kore-KR" altLang="en-US" sz="13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구</m:t>
                    </m:r>
                    <m:r>
                      <a:rPr kumimoji="1" lang="ko-Kore-KR" altLang="en-US" sz="130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의</m:t>
                    </m:r>
                    <m:r>
                      <a:rPr kumimoji="1" lang="ko-Kore-KR" altLang="en-US" sz="130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kumimoji="1" lang="ko-Kore-KR" altLang="en-US" sz="13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평</m:t>
                    </m:r>
                    <m:r>
                      <a:rPr kumimoji="1" lang="ko-Kore-KR" altLang="en-US" sz="130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균</m:t>
                    </m:r>
                    <m:r>
                      <a:rPr kumimoji="1" lang="en-US" altLang="ko-KR" sz="13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kumimoji="1" lang="en-US" altLang="ko-KR" sz="13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f>
                      <m:fPr>
                        <m:ctrlPr>
                          <a:rPr kumimoji="1" lang="en-US" altLang="ko-KR" sz="13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도</m:t>
                        </m:r>
                        <m:r>
                          <a:rPr kumimoji="1" lang="ko-KR" altLang="en-US" sz="13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로</m:t>
                        </m:r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의</m:t>
                        </m:r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kumimoji="1" lang="ko-KR" altLang="en-US" sz="13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유</m:t>
                        </m:r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동</m:t>
                        </m:r>
                        <m:r>
                          <a:rPr kumimoji="1" lang="ko-KR" altLang="en-US" sz="13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인</m:t>
                        </m:r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구</m:t>
                        </m:r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kumimoji="1" lang="ko-KR" altLang="en-US" sz="13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합</m:t>
                        </m:r>
                      </m:num>
                      <m:den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도</m:t>
                        </m:r>
                        <m:r>
                          <a:rPr kumimoji="1" lang="ko-KR" altLang="en-US" sz="13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로</m:t>
                        </m:r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링</m:t>
                        </m:r>
                        <m:r>
                          <a:rPr kumimoji="1" lang="ko-KR" altLang="en-US" sz="13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크</m:t>
                        </m:r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수</m:t>
                        </m:r>
                      </m:den>
                    </m:f>
                  </m:oMath>
                </a14:m>
                <a:endParaRPr kumimoji="1" lang="ko-Kore-KR" altLang="en-US" sz="13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2651CCD-39D5-46F1-88C3-EA62470B41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2" y="5811061"/>
                <a:ext cx="4269996" cy="6818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화살표, 화살표그림, 색연필, 색연필그림, 분필, 사진,이미지,일러스트,캘리그라피 - onoff작가">
            <a:extLst>
              <a:ext uri="{FF2B5EF4-FFF2-40B4-BE49-F238E27FC236}">
                <a16:creationId xmlns:a16="http://schemas.microsoft.com/office/drawing/2014/main" id="{BB4CBCCC-9DC6-4D75-82B3-1451E9A9A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33" t="3886" r="2994" b="74163"/>
          <a:stretch/>
        </p:blipFill>
        <p:spPr bwMode="auto">
          <a:xfrm>
            <a:off x="2516564" y="4885144"/>
            <a:ext cx="729931" cy="7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9F46C4-2507-4570-9863-6448C7F70F04}"/>
              </a:ext>
            </a:extLst>
          </p:cNvPr>
          <p:cNvSpPr txBox="1"/>
          <p:nvPr/>
        </p:nvSpPr>
        <p:spPr>
          <a:xfrm>
            <a:off x="746532" y="3896342"/>
            <a:ext cx="4513365" cy="951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각 도로코드는 </a:t>
            </a:r>
            <a:r>
              <a:rPr lang="en-US" altLang="ko-KR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10m </a:t>
            </a:r>
            <a:r>
              <a:rPr lang="ko-KR" altLang="en-US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당 도로구간을 나타내는 도로링크와 </a:t>
            </a:r>
            <a:r>
              <a:rPr lang="en-US" altLang="ko-KR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</a:t>
            </a:r>
            <a:r>
              <a:rPr lang="ko-KR" altLang="en-US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lang="en-US" altLang="ko-KR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:</a:t>
            </a:r>
            <a:r>
              <a:rPr lang="ko-KR" altLang="en-US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lang="en-US" altLang="ko-KR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M</a:t>
            </a:r>
            <a:r>
              <a:rPr lang="ko-KR" altLang="en-US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관계를 가짐</a:t>
            </a:r>
            <a:r>
              <a:rPr lang="en-US" altLang="ko-KR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따라서 도로코드에 속한 도로링크의 수를 통해 해당 도로의 전체 길이 추정 가능</a:t>
            </a:r>
            <a:r>
              <a:rPr lang="en-US" altLang="ko-KR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동일한 도로코드에 속하는 유동인구의 총합을 도로링크 수로 나눔으로써</a:t>
            </a:r>
            <a:r>
              <a:rPr lang="en-US" altLang="ko-KR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</a:t>
            </a:r>
            <a:r>
              <a:rPr lang="ko-KR" altLang="en-US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각 도로구간의 평균 유동인구</a:t>
            </a:r>
            <a:r>
              <a:rPr lang="en-US" altLang="ko-KR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 </a:t>
            </a:r>
            <a:r>
              <a:rPr lang="ko-KR" altLang="en-US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즉</a:t>
            </a:r>
            <a:r>
              <a:rPr lang="en-US" altLang="ko-KR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11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도로의 혼잡도를 산출 가능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graphicFrame>
        <p:nvGraphicFramePr>
          <p:cNvPr id="18" name="표 19">
            <a:extLst>
              <a:ext uri="{FF2B5EF4-FFF2-40B4-BE49-F238E27FC236}">
                <a16:creationId xmlns:a16="http://schemas.microsoft.com/office/drawing/2014/main" id="{3B288E51-0C56-4F76-A5A9-15B633FCD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19869"/>
              </p:ext>
            </p:extLst>
          </p:nvPr>
        </p:nvGraphicFramePr>
        <p:xfrm>
          <a:off x="940498" y="2718648"/>
          <a:ext cx="1425197" cy="764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197">
                  <a:extLst>
                    <a:ext uri="{9D8B030D-6E8A-4147-A177-3AD203B41FA5}">
                      <a16:colId xmlns:a16="http://schemas.microsoft.com/office/drawing/2014/main" val="1092490870"/>
                    </a:ext>
                  </a:extLst>
                </a:gridCol>
              </a:tblGrid>
              <a:tr h="3824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도로코드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4102"/>
                  </a:ext>
                </a:extLst>
              </a:tr>
              <a:tr h="382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115602005008</a:t>
                      </a:r>
                      <a:endParaRPr lang="ko-KR" altLang="en-US" sz="10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284201"/>
                  </a:ext>
                </a:extLst>
              </a:tr>
            </a:tbl>
          </a:graphicData>
        </a:graphic>
      </p:graphicFrame>
      <p:graphicFrame>
        <p:nvGraphicFramePr>
          <p:cNvPr id="22" name="표 19">
            <a:extLst>
              <a:ext uri="{FF2B5EF4-FFF2-40B4-BE49-F238E27FC236}">
                <a16:creationId xmlns:a16="http://schemas.microsoft.com/office/drawing/2014/main" id="{1B3D7BF7-AC1E-4EC9-83FC-0BBFCE015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081856"/>
              </p:ext>
            </p:extLst>
          </p:nvPr>
        </p:nvGraphicFramePr>
        <p:xfrm>
          <a:off x="3306446" y="2298540"/>
          <a:ext cx="1878581" cy="1585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581">
                  <a:extLst>
                    <a:ext uri="{9D8B030D-6E8A-4147-A177-3AD203B41FA5}">
                      <a16:colId xmlns:a16="http://schemas.microsoft.com/office/drawing/2014/main" val="1092490870"/>
                    </a:ext>
                  </a:extLst>
                </a:gridCol>
              </a:tblGrid>
              <a:tr h="386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도로링크 </a:t>
                      </a:r>
                      <a:r>
                        <a:rPr lang="en-US" altLang="ko-KR" sz="10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ID</a:t>
                      </a:r>
                      <a:endParaRPr lang="ko-KR" altLang="en-US" sz="10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4102"/>
                  </a:ext>
                </a:extLst>
              </a:tr>
              <a:tr h="299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121646</a:t>
                      </a:r>
                      <a:endParaRPr lang="ko-KR" altLang="en-US" sz="10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284201"/>
                  </a:ext>
                </a:extLst>
              </a:tr>
              <a:tr h="299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121887</a:t>
                      </a:r>
                      <a:endParaRPr lang="ko-KR" altLang="en-US" sz="10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742135"/>
                  </a:ext>
                </a:extLst>
              </a:tr>
              <a:tr h="299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122452</a:t>
                      </a:r>
                      <a:endParaRPr lang="ko-KR" altLang="en-US" sz="10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8743709"/>
                  </a:ext>
                </a:extLst>
              </a:tr>
              <a:tr h="299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122809</a:t>
                      </a:r>
                      <a:endParaRPr lang="ko-KR" altLang="en-US" sz="10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551483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4484AA1-ACEE-4520-966D-223D46E4A340}"/>
              </a:ext>
            </a:extLst>
          </p:cNvPr>
          <p:cNvCxnSpPr>
            <a:cxnSpLocks/>
          </p:cNvCxnSpPr>
          <p:nvPr/>
        </p:nvCxnSpPr>
        <p:spPr>
          <a:xfrm flipV="1">
            <a:off x="2365695" y="2811374"/>
            <a:ext cx="940751" cy="4894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FA978A1-A545-44A2-AEBE-3C7096093ADE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2365695" y="3091248"/>
            <a:ext cx="940751" cy="2116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084A1E-53FD-4370-BC4E-895B37969AF4}"/>
              </a:ext>
            </a:extLst>
          </p:cNvPr>
          <p:cNvCxnSpPr>
            <a:cxnSpLocks/>
          </p:cNvCxnSpPr>
          <p:nvPr/>
        </p:nvCxnSpPr>
        <p:spPr>
          <a:xfrm>
            <a:off x="2365695" y="3300843"/>
            <a:ext cx="940751" cy="1363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E486F6-D85A-472E-B0AB-67CE7A0005FB}"/>
              </a:ext>
            </a:extLst>
          </p:cNvPr>
          <p:cNvCxnSpPr>
            <a:cxnSpLocks/>
          </p:cNvCxnSpPr>
          <p:nvPr/>
        </p:nvCxnSpPr>
        <p:spPr>
          <a:xfrm>
            <a:off x="2365695" y="3299765"/>
            <a:ext cx="940751" cy="4435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351DEFC-EB79-47C1-82C0-337463CD97B6}"/>
                  </a:ext>
                </a:extLst>
              </p:cNvPr>
              <p:cNvSpPr txBox="1"/>
              <p:nvPr/>
            </p:nvSpPr>
            <p:spPr>
              <a:xfrm>
                <a:off x="6447421" y="3132893"/>
                <a:ext cx="4901209" cy="1431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 유동인구 수가 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0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인 경우에는 변화율을 계산할 때 분모가 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0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이 되어 무한대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1100" i="1" smtClean="0">
                        <a:solidFill>
                          <a:srgbClr val="F0F1F2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∞</m:t>
                    </m:r>
                    <m:r>
                      <a:rPr lang="en-US" altLang="ko-KR" sz="1100" b="0" i="1" smtClean="0">
                        <a:solidFill>
                          <a:srgbClr val="F0F1F2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경기천년제목OTF Light" panose="02020403020101020101" pitchFamily="18" charset="-127"/>
                      </a:rPr>
                      <m:t>)</m:t>
                    </m:r>
                  </m:oMath>
                </a14:m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값을 얻게 되는 문제 발생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. 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이를 방지하기 위해 계산 전 모든 유동인구 데이터에 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1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을 더하는 방식으로 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0 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값을 가진 데이터 포인트에 대해서도 변화율 계산할 수 있도록 함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.</a:t>
                </a:r>
              </a:p>
              <a:p>
                <a:pPr marR="0" lvl="0" algn="l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altLang="ko-KR" sz="2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  <a:p>
                <a:pPr marR="0" lvl="0" algn="l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 </a:t>
                </a:r>
                <a:r>
                  <a:rPr lang="ko-KR" altLang="en-US" sz="1100" dirty="0" err="1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비활동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 시간대에는 유동인구가 매우 적기 때문에 작은 변화에도 변화율이 크게 나타날 수 있음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. 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따라서 변화율이 과도하게 반영되는 것을 피하기 위해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, 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활동 시간대인 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3, 4, 5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만을 사용하여 인구 변화율을 계산</a:t>
                </a:r>
                <a:endParaRPr lang="en-US" altLang="ko-KR" sz="11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351DEFC-EB79-47C1-82C0-337463CD9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421" y="3132893"/>
                <a:ext cx="4901209" cy="1431546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DF42530-F3A0-411E-B484-AB3DD2B9BEB5}"/>
                  </a:ext>
                </a:extLst>
              </p:cNvPr>
              <p:cNvSpPr/>
              <p:nvPr/>
            </p:nvSpPr>
            <p:spPr>
              <a:xfrm>
                <a:off x="6447421" y="5440946"/>
                <a:ext cx="4901209" cy="1051929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300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인구 변화율</a:t>
                </a:r>
                <a:r>
                  <a:rPr kumimoji="1" lang="ko-Kore-KR" altLang="en-US" sz="1300" b="0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3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f>
                      <m:fPr>
                        <m:ctrlPr>
                          <a:rPr kumimoji="1" lang="en-US" altLang="ko-KR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현재</m:t>
                        </m:r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시간대의</m:t>
                        </m:r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도로의</m:t>
                        </m:r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유동인구</m:t>
                        </m:r>
                      </m:num>
                      <m:den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이전</m:t>
                        </m:r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시간대의</m:t>
                        </m:r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도로의</m:t>
                        </m:r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kumimoji="1" lang="ko-KR" altLang="en-US" sz="13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유동인구</m:t>
                        </m:r>
                      </m:den>
                    </m:f>
                    <m:r>
                      <a:rPr kumimoji="1" lang="en-US" altLang="ko-KR" sz="13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kumimoji="1" lang="en-US" altLang="ko-KR" sz="13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ko-KR" sz="13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ko-KR" sz="13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eqArrPr>
                          <m:e>
                            <m:r>
                              <a:rPr kumimoji="1" lang="en-US" altLang="ko-KR" sz="13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≥</m:t>
                            </m:r>
                            <m:r>
                              <a:rPr kumimoji="1" lang="en-US" altLang="ko-KR" sz="13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0.7,</m:t>
                            </m:r>
                            <m:r>
                              <a:rPr kumimoji="1" lang="en-US" altLang="ko-KR" sz="13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 </m:t>
                            </m:r>
                            <m:r>
                              <a:rPr kumimoji="1" lang="en-US" altLang="ko-KR" sz="13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 </m:t>
                            </m:r>
                            <m:r>
                              <a:rPr kumimoji="1" lang="ko-KR" altLang="en-US" sz="13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급</m:t>
                            </m:r>
                            <m:r>
                              <a:rPr kumimoji="1" lang="ko-KR" altLang="en-US" sz="13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증</m:t>
                            </m:r>
                          </m:e>
                          <m:e>
                            <m:r>
                              <a:rPr kumimoji="1" lang="ko-KR" altLang="en-US" sz="13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≥</m:t>
                            </m:r>
                            <m:r>
                              <a:rPr kumimoji="1" lang="en-US" altLang="ko-KR" sz="13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0.1,  </m:t>
                            </m:r>
                            <m:r>
                              <a:rPr kumimoji="1" lang="ko-KR" altLang="en-US" sz="13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증</m:t>
                            </m:r>
                            <m:r>
                              <a:rPr kumimoji="1" lang="ko-KR" altLang="en-US" sz="13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가</m:t>
                            </m:r>
                          </m:e>
                          <m:e>
                            <m:r>
                              <a:rPr kumimoji="1" lang="en-US" altLang="ko-KR" sz="13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≥0,  </m:t>
                            </m:r>
                            <m:r>
                              <a:rPr kumimoji="1" lang="ko-KR" altLang="en-US" sz="13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보</m:t>
                            </m:r>
                            <m:r>
                              <a:rPr kumimoji="1" lang="ko-KR" altLang="en-US" sz="13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통</m:t>
                            </m:r>
                          </m:e>
                          <m:e>
                            <m:r>
                              <a:rPr kumimoji="1" lang="en-US" altLang="ko-KR" sz="13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&lt;</m:t>
                            </m:r>
                            <m:r>
                              <a:rPr kumimoji="1" lang="en-US" altLang="ko-KR" sz="13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0,  </m:t>
                            </m:r>
                            <m:r>
                              <a:rPr kumimoji="1" lang="ko-KR" altLang="en-US" sz="13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감</m:t>
                            </m:r>
                            <m:r>
                              <a:rPr kumimoji="1" lang="ko-KR" altLang="en-US" sz="13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소</m:t>
                            </m:r>
                          </m:e>
                        </m:eqArr>
                      </m:e>
                    </m:d>
                  </m:oMath>
                </a14:m>
                <a:endParaRPr kumimoji="1" lang="ko-Kore-KR" altLang="en-US" sz="13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DF42530-F3A0-411E-B484-AB3DD2B9BE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421" y="5440946"/>
                <a:ext cx="4901209" cy="10519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1D9BE080-D104-42FD-92CE-6AD28A1A6F1C}"/>
              </a:ext>
            </a:extLst>
          </p:cNvPr>
          <p:cNvSpPr txBox="1"/>
          <p:nvPr/>
        </p:nvSpPr>
        <p:spPr>
          <a:xfrm>
            <a:off x="6358521" y="5088992"/>
            <a:ext cx="2296999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&lt;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인구 변화율 계산 산식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&gt;</a:t>
            </a:r>
          </a:p>
        </p:txBody>
      </p:sp>
      <p:graphicFrame>
        <p:nvGraphicFramePr>
          <p:cNvPr id="2059" name="표 2059">
            <a:extLst>
              <a:ext uri="{FF2B5EF4-FFF2-40B4-BE49-F238E27FC236}">
                <a16:creationId xmlns:a16="http://schemas.microsoft.com/office/drawing/2014/main" id="{77A5584A-D55F-44CC-9821-5B9954755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651021"/>
              </p:ext>
            </p:extLst>
          </p:nvPr>
        </p:nvGraphicFramePr>
        <p:xfrm>
          <a:off x="6689810" y="2298540"/>
          <a:ext cx="4416428" cy="73314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74676">
                  <a:extLst>
                    <a:ext uri="{9D8B030D-6E8A-4147-A177-3AD203B41FA5}">
                      <a16:colId xmlns:a16="http://schemas.microsoft.com/office/drawing/2014/main" val="417716688"/>
                    </a:ext>
                  </a:extLst>
                </a:gridCol>
                <a:gridCol w="640292">
                  <a:extLst>
                    <a:ext uri="{9D8B030D-6E8A-4147-A177-3AD203B41FA5}">
                      <a16:colId xmlns:a16="http://schemas.microsoft.com/office/drawing/2014/main" val="865419794"/>
                    </a:ext>
                  </a:extLst>
                </a:gridCol>
                <a:gridCol w="640292">
                  <a:extLst>
                    <a:ext uri="{9D8B030D-6E8A-4147-A177-3AD203B41FA5}">
                      <a16:colId xmlns:a16="http://schemas.microsoft.com/office/drawing/2014/main" val="2305927428"/>
                    </a:ext>
                  </a:extLst>
                </a:gridCol>
                <a:gridCol w="640292">
                  <a:extLst>
                    <a:ext uri="{9D8B030D-6E8A-4147-A177-3AD203B41FA5}">
                      <a16:colId xmlns:a16="http://schemas.microsoft.com/office/drawing/2014/main" val="3120349344"/>
                    </a:ext>
                  </a:extLst>
                </a:gridCol>
                <a:gridCol w="640292">
                  <a:extLst>
                    <a:ext uri="{9D8B030D-6E8A-4147-A177-3AD203B41FA5}">
                      <a16:colId xmlns:a16="http://schemas.microsoft.com/office/drawing/2014/main" val="1237839152"/>
                    </a:ext>
                  </a:extLst>
                </a:gridCol>
                <a:gridCol w="640292">
                  <a:extLst>
                    <a:ext uri="{9D8B030D-6E8A-4147-A177-3AD203B41FA5}">
                      <a16:colId xmlns:a16="http://schemas.microsoft.com/office/drawing/2014/main" val="1441408983"/>
                    </a:ext>
                  </a:extLst>
                </a:gridCol>
                <a:gridCol w="640292">
                  <a:extLst>
                    <a:ext uri="{9D8B030D-6E8A-4147-A177-3AD203B41FA5}">
                      <a16:colId xmlns:a16="http://schemas.microsoft.com/office/drawing/2014/main" val="1808121373"/>
                    </a:ext>
                  </a:extLst>
                </a:gridCol>
              </a:tblGrid>
              <a:tr h="366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시간대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</a:t>
                      </a:r>
                      <a:endParaRPr lang="ko-KR" altLang="en-US" sz="10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4</a:t>
                      </a:r>
                      <a:endParaRPr lang="ko-KR" altLang="en-US" sz="10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5</a:t>
                      </a:r>
                      <a:endParaRPr lang="ko-KR" altLang="en-US" sz="10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6</a:t>
                      </a:r>
                      <a:endParaRPr lang="ko-KR" altLang="en-US" sz="10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03625"/>
                  </a:ext>
                </a:extLst>
              </a:tr>
              <a:tr h="366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0~4</a:t>
                      </a:r>
                      <a:r>
                        <a:rPr lang="ko-KR" altLang="en-US" sz="8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4~8</a:t>
                      </a:r>
                      <a:r>
                        <a:rPr lang="ko-KR" altLang="en-US" sz="8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8~12</a:t>
                      </a:r>
                      <a:r>
                        <a:rPr lang="ko-KR" altLang="en-US" sz="8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12~16</a:t>
                      </a:r>
                      <a:r>
                        <a:rPr lang="ko-KR" altLang="en-US" sz="8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16~20</a:t>
                      </a:r>
                      <a:r>
                        <a:rPr lang="ko-KR" altLang="en-US" sz="8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20~24</a:t>
                      </a:r>
                      <a:r>
                        <a:rPr lang="ko-KR" altLang="en-US" sz="8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18193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6FA06790-A3C4-448A-8747-447A1F4C3B3E}"/>
              </a:ext>
            </a:extLst>
          </p:cNvPr>
          <p:cNvSpPr/>
          <p:nvPr/>
        </p:nvSpPr>
        <p:spPr>
          <a:xfrm>
            <a:off x="6554890" y="1769766"/>
            <a:ext cx="1892823" cy="478172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10m</a:t>
            </a:r>
            <a:r>
              <a:rPr lang="ko-KR" altLang="en-US" sz="1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도로구간별 유동인구</a:t>
            </a:r>
          </a:p>
        </p:txBody>
      </p:sp>
      <p:pic>
        <p:nvPicPr>
          <p:cNvPr id="52" name="Picture 2" descr="화살표, 화살표그림, 색연필, 색연필그림, 분필, 사진,이미지,일러스트,캘리그라피 - onoff작가">
            <a:extLst>
              <a:ext uri="{FF2B5EF4-FFF2-40B4-BE49-F238E27FC236}">
                <a16:creationId xmlns:a16="http://schemas.microsoft.com/office/drawing/2014/main" id="{7EAEC75B-A89E-4838-8797-225DDB520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33" t="3886" r="2994" b="74163"/>
          <a:stretch/>
        </p:blipFill>
        <p:spPr bwMode="auto">
          <a:xfrm>
            <a:off x="8533058" y="4616538"/>
            <a:ext cx="626635" cy="64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015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C0AA61D-4628-48A5-82F0-33697C5398E3}"/>
              </a:ext>
            </a:extLst>
          </p:cNvPr>
          <p:cNvGrpSpPr/>
          <p:nvPr/>
        </p:nvGrpSpPr>
        <p:grpSpPr>
          <a:xfrm>
            <a:off x="6471468" y="5825709"/>
            <a:ext cx="2556836" cy="730017"/>
            <a:chOff x="6361752" y="5710811"/>
            <a:chExt cx="3514000" cy="896701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06D71A3F-F24C-4724-8534-FEB04B022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1991"/>
            <a:stretch/>
          </p:blipFill>
          <p:spPr>
            <a:xfrm>
              <a:off x="6361752" y="5710811"/>
              <a:ext cx="1739156" cy="880455"/>
            </a:xfrm>
            <a:prstGeom prst="rect">
              <a:avLst/>
            </a:prstGeom>
          </p:spPr>
        </p:pic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9D029498-8C0E-4700-AC47-D032C4E41DD5}"/>
                </a:ext>
              </a:extLst>
            </p:cNvPr>
            <p:cNvGrpSpPr/>
            <p:nvPr/>
          </p:nvGrpSpPr>
          <p:grpSpPr>
            <a:xfrm>
              <a:off x="8136595" y="5718934"/>
              <a:ext cx="1739157" cy="888578"/>
              <a:chOff x="9550082" y="2601686"/>
              <a:chExt cx="1739157" cy="888578"/>
            </a:xfrm>
          </p:grpSpPr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12AA70E0-FB22-4F07-BB0A-89CE792F18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81225"/>
              <a:stretch/>
            </p:blipFill>
            <p:spPr>
              <a:xfrm>
                <a:off x="9550083" y="2601686"/>
                <a:ext cx="1739156" cy="243068"/>
              </a:xfrm>
              <a:prstGeom prst="rect">
                <a:avLst/>
              </a:prstGeom>
            </p:spPr>
          </p:pic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911C0B1C-0CD5-4AF4-B24E-481FD6C34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0082" y="2837073"/>
                <a:ext cx="1715611" cy="653191"/>
              </a:xfrm>
              <a:prstGeom prst="rect">
                <a:avLst/>
              </a:prstGeom>
            </p:spPr>
          </p:pic>
        </p:grp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07684827-D063-412F-B6F0-9CE03C9686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166"/>
          <a:stretch/>
        </p:blipFill>
        <p:spPr>
          <a:xfrm>
            <a:off x="784904" y="5848415"/>
            <a:ext cx="2084613" cy="670988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C93806A-B7DB-4361-9192-193028F4B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6459" y="2631772"/>
            <a:ext cx="3666955" cy="784176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가공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556846" y="1325563"/>
            <a:ext cx="2734994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도로면적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파생변수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분석 방법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8D3F6-5010-44BA-A641-991EACE17A38}"/>
              </a:ext>
            </a:extLst>
          </p:cNvPr>
          <p:cNvSpPr txBox="1"/>
          <p:nvPr/>
        </p:nvSpPr>
        <p:spPr>
          <a:xfrm>
            <a:off x="666977" y="2189860"/>
            <a:ext cx="1764930" cy="31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필요한 데이터 컬럼 로드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BB346BA-6E58-4BFF-B573-39440B3C5AE1}"/>
              </a:ext>
            </a:extLst>
          </p:cNvPr>
          <p:cNvCxnSpPr>
            <a:cxnSpLocks/>
          </p:cNvCxnSpPr>
          <p:nvPr/>
        </p:nvCxnSpPr>
        <p:spPr>
          <a:xfrm>
            <a:off x="659899" y="1682926"/>
            <a:ext cx="52765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5A2977-AAC0-4090-BB83-8CAFFE4DE88D}"/>
              </a:ext>
            </a:extLst>
          </p:cNvPr>
          <p:cNvSpPr/>
          <p:nvPr/>
        </p:nvSpPr>
        <p:spPr>
          <a:xfrm>
            <a:off x="659899" y="1763354"/>
            <a:ext cx="5276581" cy="34548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필요한 칼럼 </a:t>
            </a:r>
            <a:r>
              <a:rPr kumimoji="1" lang="en-US" altLang="ko-KR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csv</a:t>
            </a:r>
            <a:r>
              <a:rPr kumimoji="1" lang="ko-KR" altLang="en-US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로부터 불러오기</a:t>
            </a:r>
            <a:endParaRPr kumimoji="1" lang="ko-Kore-KR" altLang="en-US" sz="1300" b="1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CC660-D75A-4F6F-9912-A52E427359F5}"/>
              </a:ext>
            </a:extLst>
          </p:cNvPr>
          <p:cNvSpPr/>
          <p:nvPr/>
        </p:nvSpPr>
        <p:spPr>
          <a:xfrm>
            <a:off x="659899" y="2174861"/>
            <a:ext cx="5276582" cy="173188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A9B12B-9D78-4004-BD40-4EC62B27F899}"/>
              </a:ext>
            </a:extLst>
          </p:cNvPr>
          <p:cNvSpPr txBox="1"/>
          <p:nvPr/>
        </p:nvSpPr>
        <p:spPr>
          <a:xfrm>
            <a:off x="6172974" y="1325563"/>
            <a:ext cx="2734994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도로 주변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건물수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파생변수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663BC4E-6C77-4334-A10C-3E52E5BCB466}"/>
              </a:ext>
            </a:extLst>
          </p:cNvPr>
          <p:cNvCxnSpPr>
            <a:cxnSpLocks/>
          </p:cNvCxnSpPr>
          <p:nvPr/>
        </p:nvCxnSpPr>
        <p:spPr>
          <a:xfrm flipV="1">
            <a:off x="6255521" y="1671042"/>
            <a:ext cx="5276580" cy="11884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285B6B0-6939-464E-9EB7-321E9B690B7C}"/>
              </a:ext>
            </a:extLst>
          </p:cNvPr>
          <p:cNvSpPr txBox="1"/>
          <p:nvPr/>
        </p:nvSpPr>
        <p:spPr>
          <a:xfrm>
            <a:off x="666977" y="5446726"/>
            <a:ext cx="4686258" cy="31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도로코드를 기준으로 데이터 그룹화한 후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각 도로코드에 해당하는 면적 집계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30EF3C-D909-403D-94F0-8774C2A9AE48}"/>
              </a:ext>
            </a:extLst>
          </p:cNvPr>
          <p:cNvSpPr txBox="1"/>
          <p:nvPr/>
        </p:nvSpPr>
        <p:spPr>
          <a:xfrm>
            <a:off x="659899" y="4760990"/>
            <a:ext cx="1764930" cy="31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1.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도로 면적 계산 산식</a:t>
            </a:r>
          </a:p>
        </p:txBody>
      </p:sp>
      <p:pic>
        <p:nvPicPr>
          <p:cNvPr id="3080" name="Picture 8" descr="화살표, 색연필, 색연필화살표, 빨간화살표, ppt, 사진,이미지,일러스트,캘리그라피 - RAONI작가">
            <a:extLst>
              <a:ext uri="{FF2B5EF4-FFF2-40B4-BE49-F238E27FC236}">
                <a16:creationId xmlns:a16="http://schemas.microsoft.com/office/drawing/2014/main" id="{E1A28A1B-8778-4D01-827F-5C937F85CB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0" t="11214" r="27447" b="57725"/>
          <a:stretch/>
        </p:blipFill>
        <p:spPr bwMode="auto">
          <a:xfrm rot="11160508">
            <a:off x="3076704" y="3951080"/>
            <a:ext cx="183995" cy="34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168CF806-47F8-40AA-8966-95D49079622B}"/>
              </a:ext>
            </a:extLst>
          </p:cNvPr>
          <p:cNvSpPr/>
          <p:nvPr/>
        </p:nvSpPr>
        <p:spPr>
          <a:xfrm>
            <a:off x="659899" y="4760990"/>
            <a:ext cx="5276580" cy="194335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C6C0813-AF84-4C37-90DA-F2138FF79FC3}"/>
              </a:ext>
            </a:extLst>
          </p:cNvPr>
          <p:cNvSpPr/>
          <p:nvPr/>
        </p:nvSpPr>
        <p:spPr>
          <a:xfrm>
            <a:off x="659899" y="4335568"/>
            <a:ext cx="5290737" cy="34548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파생변수 생성</a:t>
            </a:r>
            <a:endParaRPr kumimoji="1" lang="ko-Kore-KR" altLang="en-US" sz="1300" b="1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DE44D2E-A7B8-449E-99C6-2A6F036F025D}"/>
              </a:ext>
            </a:extLst>
          </p:cNvPr>
          <p:cNvSpPr/>
          <p:nvPr/>
        </p:nvSpPr>
        <p:spPr>
          <a:xfrm>
            <a:off x="6255521" y="1763354"/>
            <a:ext cx="5290737" cy="34548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필요한 칼럼 </a:t>
            </a:r>
            <a:r>
              <a:rPr kumimoji="1" lang="en-US" altLang="ko-KR" sz="1300" b="1" dirty="0" err="1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shp</a:t>
            </a:r>
            <a:r>
              <a:rPr kumimoji="1" lang="ko-KR" altLang="en-US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로부터 불러오기</a:t>
            </a:r>
            <a:endParaRPr kumimoji="1" lang="ko-Kore-KR" altLang="en-US" sz="1300" b="1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65" name="Picture 8" descr="화살표, 색연필, 색연필화살표, 빨간화살표, ppt, 사진,이미지,일러스트,캘리그라피 - RAONI작가">
            <a:extLst>
              <a:ext uri="{FF2B5EF4-FFF2-40B4-BE49-F238E27FC236}">
                <a16:creationId xmlns:a16="http://schemas.microsoft.com/office/drawing/2014/main" id="{E16B7A93-E206-4F7B-A304-993B1EC4D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0" t="11214" r="27447" b="57725"/>
          <a:stretch/>
        </p:blipFill>
        <p:spPr bwMode="auto">
          <a:xfrm rot="11160508">
            <a:off x="8945455" y="3951080"/>
            <a:ext cx="183995" cy="34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3B48D4-6759-45A0-AB61-95BA63DB795A}"/>
              </a:ext>
            </a:extLst>
          </p:cNvPr>
          <p:cNvSpPr/>
          <p:nvPr/>
        </p:nvSpPr>
        <p:spPr>
          <a:xfrm>
            <a:off x="6269678" y="4760990"/>
            <a:ext cx="5276580" cy="194335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4C22756-5ACF-4537-A607-5EABA999FC5D}"/>
              </a:ext>
            </a:extLst>
          </p:cNvPr>
          <p:cNvSpPr/>
          <p:nvPr/>
        </p:nvSpPr>
        <p:spPr>
          <a:xfrm>
            <a:off x="6269678" y="4335568"/>
            <a:ext cx="5290737" cy="34548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파생변수 생성</a:t>
            </a:r>
            <a:endParaRPr kumimoji="1" lang="ko-Kore-KR" altLang="en-US" sz="1300" b="1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DC3F5C5-2AD2-4320-A29F-E736DFF55EBD}"/>
              </a:ext>
            </a:extLst>
          </p:cNvPr>
          <p:cNvSpPr txBox="1"/>
          <p:nvPr/>
        </p:nvSpPr>
        <p:spPr>
          <a:xfrm>
            <a:off x="2441772" y="3482141"/>
            <a:ext cx="2996327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도로명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도로코드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도로 길이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물리적 도로길이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도로 폭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EE9CDCA-3559-4BDB-9526-2B32BF1F1B0D}"/>
              </a:ext>
            </a:extLst>
          </p:cNvPr>
          <p:cNvGrpSpPr/>
          <p:nvPr/>
        </p:nvGrpSpPr>
        <p:grpSpPr>
          <a:xfrm>
            <a:off x="849377" y="2628037"/>
            <a:ext cx="790352" cy="894658"/>
            <a:chOff x="725498" y="2899109"/>
            <a:chExt cx="790352" cy="894658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C65CBD4B-4074-4B56-94A6-D118A121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6252" y="2899109"/>
              <a:ext cx="452887" cy="4572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F033FE9-9B58-4577-A8E3-D74986843B91}"/>
                </a:ext>
              </a:extLst>
            </p:cNvPr>
            <p:cNvSpPr txBox="1"/>
            <p:nvPr/>
          </p:nvSpPr>
          <p:spPr>
            <a:xfrm>
              <a:off x="725498" y="3294784"/>
              <a:ext cx="790352" cy="498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서울시 </a:t>
              </a: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10m</a:t>
              </a: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단위 도로구간 공간데이터</a:t>
              </a: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 .</a:t>
              </a:r>
              <a:r>
                <a:rPr lang="en-US" altLang="ko-KR" sz="7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csv</a:t>
              </a:r>
              <a:endPara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</p:grp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68F7107A-7C02-48D6-A148-843FCBC1907B}"/>
              </a:ext>
            </a:extLst>
          </p:cNvPr>
          <p:cNvSpPr/>
          <p:nvPr/>
        </p:nvSpPr>
        <p:spPr>
          <a:xfrm>
            <a:off x="1746633" y="2902436"/>
            <a:ext cx="181727" cy="226936"/>
          </a:xfrm>
          <a:prstGeom prst="rightArrow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DE6E292-0447-46C2-9228-9CEB2E26FB88}"/>
              </a:ext>
            </a:extLst>
          </p:cNvPr>
          <p:cNvSpPr txBox="1"/>
          <p:nvPr/>
        </p:nvSpPr>
        <p:spPr>
          <a:xfrm>
            <a:off x="6269678" y="2192116"/>
            <a:ext cx="1764930" cy="31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필요한 데이터 컬럼 로드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5D42A4C-A688-43F3-BFDE-0DEAF2A88877}"/>
              </a:ext>
            </a:extLst>
          </p:cNvPr>
          <p:cNvSpPr/>
          <p:nvPr/>
        </p:nvSpPr>
        <p:spPr>
          <a:xfrm>
            <a:off x="6262600" y="2177649"/>
            <a:ext cx="5290737" cy="173188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5763E8E-C1D5-42FC-A5FB-E0349AEB1925}"/>
              </a:ext>
            </a:extLst>
          </p:cNvPr>
          <p:cNvSpPr txBox="1"/>
          <p:nvPr/>
        </p:nvSpPr>
        <p:spPr>
          <a:xfrm>
            <a:off x="8759553" y="3512654"/>
            <a:ext cx="1360894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행정동코드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도로코드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453E037-1139-4804-AD54-4C729B808B53}"/>
              </a:ext>
            </a:extLst>
          </p:cNvPr>
          <p:cNvGrpSpPr/>
          <p:nvPr/>
        </p:nvGrpSpPr>
        <p:grpSpPr>
          <a:xfrm>
            <a:off x="6454140" y="2711755"/>
            <a:ext cx="790352" cy="614581"/>
            <a:chOff x="725498" y="2899109"/>
            <a:chExt cx="790352" cy="614581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7284A390-C34C-4CC3-BDD0-C1DC5A15D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6252" y="2899109"/>
              <a:ext cx="452887" cy="4572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BEB3204-D28E-43A3-89C9-0BC72882411A}"/>
                </a:ext>
              </a:extLst>
            </p:cNvPr>
            <p:cNvSpPr txBox="1"/>
            <p:nvPr/>
          </p:nvSpPr>
          <p:spPr>
            <a:xfrm>
              <a:off x="725498" y="3294784"/>
              <a:ext cx="790352" cy="218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건물공간정보</a:t>
              </a: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.</a:t>
              </a:r>
              <a:r>
                <a:rPr kumimoji="0" lang="en-US" altLang="ko-KR" sz="7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shp</a:t>
              </a:r>
              <a:endPara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</p:grp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B9899972-04DF-46E0-B3C1-FDD5BEF37094}"/>
              </a:ext>
            </a:extLst>
          </p:cNvPr>
          <p:cNvSpPr/>
          <p:nvPr/>
        </p:nvSpPr>
        <p:spPr>
          <a:xfrm>
            <a:off x="7337660" y="2896768"/>
            <a:ext cx="181727" cy="226936"/>
          </a:xfrm>
          <a:prstGeom prst="rightArrow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960F184-FF51-4A65-9105-F9FFA64BD1F2}"/>
              </a:ext>
            </a:extLst>
          </p:cNvPr>
          <p:cNvSpPr txBox="1"/>
          <p:nvPr/>
        </p:nvSpPr>
        <p:spPr>
          <a:xfrm>
            <a:off x="6269677" y="4764604"/>
            <a:ext cx="5072946" cy="31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1. </a:t>
            </a:r>
            <a:r>
              <a:rPr lang="ko-KR" altLang="en-US" sz="11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도로 주변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건물 수 계산 방법</a:t>
            </a:r>
          </a:p>
        </p:txBody>
      </p: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EDEFB2F1-DF93-427D-BF96-27C99B703946}"/>
              </a:ext>
            </a:extLst>
          </p:cNvPr>
          <p:cNvSpPr/>
          <p:nvPr/>
        </p:nvSpPr>
        <p:spPr>
          <a:xfrm>
            <a:off x="2973105" y="6080970"/>
            <a:ext cx="181727" cy="226936"/>
          </a:xfrm>
          <a:prstGeom prst="rightArrow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68B6F56E-1E9B-4B03-B64D-DAE1C01DE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377" y="5073383"/>
            <a:ext cx="4924037" cy="414534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8D24F1BA-C152-4C70-80C5-9E3A53E4281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8" t="4336" r="2928" b="45100"/>
          <a:stretch/>
        </p:blipFill>
        <p:spPr>
          <a:xfrm>
            <a:off x="3230568" y="5759119"/>
            <a:ext cx="2542846" cy="86292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17B42DA6-AAA9-475C-8672-1C7E4D9723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4503" y="2634464"/>
            <a:ext cx="1591056" cy="788296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D3011D3F-D476-4CB2-8E64-CE72528C6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91"/>
          <a:stretch/>
        </p:blipFill>
        <p:spPr>
          <a:xfrm>
            <a:off x="7665157" y="2601686"/>
            <a:ext cx="1739156" cy="880455"/>
          </a:xfrm>
          <a:prstGeom prst="rect">
            <a:avLst/>
          </a:prstGeom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098C6F71-F858-48DF-BD3B-6F9A0A3C3824}"/>
              </a:ext>
            </a:extLst>
          </p:cNvPr>
          <p:cNvGrpSpPr/>
          <p:nvPr/>
        </p:nvGrpSpPr>
        <p:grpSpPr>
          <a:xfrm>
            <a:off x="9440000" y="2609809"/>
            <a:ext cx="1739157" cy="888578"/>
            <a:chOff x="9550082" y="2601686"/>
            <a:chExt cx="1739157" cy="888578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9ACF7777-DE0B-4EA5-AF0C-D8289C583C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1225"/>
            <a:stretch/>
          </p:blipFill>
          <p:spPr>
            <a:xfrm>
              <a:off x="9550083" y="2601686"/>
              <a:ext cx="1739156" cy="243068"/>
            </a:xfrm>
            <a:prstGeom prst="rect">
              <a:avLst/>
            </a:prstGeom>
          </p:spPr>
        </p:pic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68E929F1-D17A-4BBC-A41D-64955C82A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50082" y="2837073"/>
              <a:ext cx="1715611" cy="653191"/>
            </a:xfrm>
            <a:prstGeom prst="rect">
              <a:avLst/>
            </a:prstGeom>
          </p:spPr>
        </p:pic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733C045B-C4E8-4B2D-8597-9ED40E4A4A70}"/>
              </a:ext>
            </a:extLst>
          </p:cNvPr>
          <p:cNvGrpSpPr/>
          <p:nvPr/>
        </p:nvGrpSpPr>
        <p:grpSpPr>
          <a:xfrm>
            <a:off x="9555035" y="5718443"/>
            <a:ext cx="1624122" cy="930932"/>
            <a:chOff x="9187260" y="5620508"/>
            <a:chExt cx="1669049" cy="980153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B8E9A9BE-869E-479E-BE98-A489FBB51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87260" y="5620508"/>
              <a:ext cx="802152" cy="970758"/>
            </a:xfrm>
            <a:prstGeom prst="rect">
              <a:avLst/>
            </a:prstGeom>
          </p:spPr>
        </p:pic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3CDE72F2-C29C-4FAE-B1DE-3C63828C0661}"/>
                </a:ext>
              </a:extLst>
            </p:cNvPr>
            <p:cNvGrpSpPr/>
            <p:nvPr/>
          </p:nvGrpSpPr>
          <p:grpSpPr>
            <a:xfrm>
              <a:off x="10091744" y="5620508"/>
              <a:ext cx="764565" cy="980153"/>
              <a:chOff x="9738335" y="5561200"/>
              <a:chExt cx="858988" cy="1048936"/>
            </a:xfrm>
          </p:grpSpPr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58B6D471-70AF-43E3-9F85-AAF27827C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38335" y="5859197"/>
                <a:ext cx="858988" cy="750939"/>
              </a:xfrm>
              <a:prstGeom prst="rect">
                <a:avLst/>
              </a:prstGeom>
            </p:spPr>
          </p:pic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8D56AE19-0B83-4C7F-9724-65752E615F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b="69949"/>
              <a:stretch/>
            </p:blipFill>
            <p:spPr>
              <a:xfrm>
                <a:off x="9738335" y="5561200"/>
                <a:ext cx="858988" cy="312393"/>
              </a:xfrm>
              <a:prstGeom prst="rect">
                <a:avLst/>
              </a:prstGeom>
            </p:spPr>
          </p:pic>
        </p:grpSp>
      </p:grpSp>
      <p:sp>
        <p:nvSpPr>
          <p:cNvPr id="135" name="화살표: 오른쪽 134">
            <a:extLst>
              <a:ext uri="{FF2B5EF4-FFF2-40B4-BE49-F238E27FC236}">
                <a16:creationId xmlns:a16="http://schemas.microsoft.com/office/drawing/2014/main" id="{2A3E7EF6-ADE7-48AF-A559-FBB05D92AE0E}"/>
              </a:ext>
            </a:extLst>
          </p:cNvPr>
          <p:cNvSpPr/>
          <p:nvPr/>
        </p:nvSpPr>
        <p:spPr>
          <a:xfrm>
            <a:off x="9139229" y="6114077"/>
            <a:ext cx="181727" cy="226936"/>
          </a:xfrm>
          <a:prstGeom prst="rightArrow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A789EB9-3FE7-4D05-9581-81EC6571CFF1}"/>
              </a:ext>
            </a:extLst>
          </p:cNvPr>
          <p:cNvSpPr txBox="1"/>
          <p:nvPr/>
        </p:nvSpPr>
        <p:spPr>
          <a:xfrm>
            <a:off x="6255521" y="5487917"/>
            <a:ext cx="4686258" cy="31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결과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89435D4-1226-460E-A23E-49B156D6246F}"/>
              </a:ext>
            </a:extLst>
          </p:cNvPr>
          <p:cNvSpPr/>
          <p:nvPr/>
        </p:nvSpPr>
        <p:spPr>
          <a:xfrm>
            <a:off x="6454140" y="5060684"/>
            <a:ext cx="4924037" cy="4145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도로코드를 기준으로 데이터를 그룹화한 후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같은 도로코드를 가진 건물 수 집계</a:t>
            </a:r>
            <a:endParaRPr kumimoji="0" lang="en-US" altLang="ko-KR" sz="125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312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46D1082-CBC6-4346-B983-22ACA41B4264}"/>
              </a:ext>
            </a:extLst>
          </p:cNvPr>
          <p:cNvSpPr/>
          <p:nvPr/>
        </p:nvSpPr>
        <p:spPr>
          <a:xfrm>
            <a:off x="849377" y="5073383"/>
            <a:ext cx="4924037" cy="4145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위도와 경도 기반으로 반경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200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미터 내의 버스 정류장 수 계산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F0EBE4-363E-43D9-9D15-88365F30D6F6}"/>
              </a:ext>
            </a:extLst>
          </p:cNvPr>
          <p:cNvSpPr txBox="1"/>
          <p:nvPr/>
        </p:nvSpPr>
        <p:spPr>
          <a:xfrm>
            <a:off x="6172974" y="1325563"/>
            <a:ext cx="2734994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기상상태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파생변수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D314760-A44C-4320-A117-55F350076AF1}"/>
              </a:ext>
            </a:extLst>
          </p:cNvPr>
          <p:cNvSpPr/>
          <p:nvPr/>
        </p:nvSpPr>
        <p:spPr>
          <a:xfrm>
            <a:off x="6255521" y="1763354"/>
            <a:ext cx="5290737" cy="34548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필요한 칼럼 </a:t>
            </a:r>
            <a:r>
              <a:rPr kumimoji="1" lang="en-US" altLang="ko-KR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csv</a:t>
            </a:r>
            <a:r>
              <a:rPr kumimoji="1" lang="ko-KR" altLang="en-US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로부터 불러오기</a:t>
            </a:r>
            <a:endParaRPr kumimoji="1" lang="ko-Kore-KR" altLang="en-US" sz="1300" b="1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가공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556846" y="1325563"/>
            <a:ext cx="2734994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도로 주변 버스정류장 수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파생변수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분석 방법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8D3F6-5010-44BA-A641-991EACE17A38}"/>
              </a:ext>
            </a:extLst>
          </p:cNvPr>
          <p:cNvSpPr txBox="1"/>
          <p:nvPr/>
        </p:nvSpPr>
        <p:spPr>
          <a:xfrm>
            <a:off x="666977" y="2189860"/>
            <a:ext cx="1764930" cy="31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필요한 데이터 컬럼 로드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BB346BA-6E58-4BFF-B573-39440B3C5AE1}"/>
              </a:ext>
            </a:extLst>
          </p:cNvPr>
          <p:cNvCxnSpPr>
            <a:cxnSpLocks/>
          </p:cNvCxnSpPr>
          <p:nvPr/>
        </p:nvCxnSpPr>
        <p:spPr>
          <a:xfrm flipV="1">
            <a:off x="659899" y="1671042"/>
            <a:ext cx="5276580" cy="11884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5A2977-AAC0-4090-BB83-8CAFFE4DE88D}"/>
              </a:ext>
            </a:extLst>
          </p:cNvPr>
          <p:cNvSpPr/>
          <p:nvPr/>
        </p:nvSpPr>
        <p:spPr>
          <a:xfrm>
            <a:off x="659898" y="1763354"/>
            <a:ext cx="5276581" cy="34548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필요한 칼럼 </a:t>
            </a:r>
            <a:r>
              <a:rPr kumimoji="1" lang="en-US" altLang="ko-KR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csv</a:t>
            </a:r>
            <a:r>
              <a:rPr kumimoji="1" lang="ko-KR" altLang="en-US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로부터 불러오기</a:t>
            </a:r>
            <a:endParaRPr kumimoji="1" lang="ko-Kore-KR" altLang="en-US" sz="1300" b="1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663BC4E-6C77-4334-A10C-3E52E5BCB466}"/>
              </a:ext>
            </a:extLst>
          </p:cNvPr>
          <p:cNvCxnSpPr>
            <a:cxnSpLocks/>
          </p:cNvCxnSpPr>
          <p:nvPr/>
        </p:nvCxnSpPr>
        <p:spPr>
          <a:xfrm>
            <a:off x="6269678" y="1671042"/>
            <a:ext cx="5262423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830EF3C-D909-403D-94F0-8774C2A9AE48}"/>
              </a:ext>
            </a:extLst>
          </p:cNvPr>
          <p:cNvSpPr txBox="1"/>
          <p:nvPr/>
        </p:nvSpPr>
        <p:spPr>
          <a:xfrm>
            <a:off x="659898" y="4760990"/>
            <a:ext cx="2399507" cy="31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1.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도로 주변 버스정거장 수 계산 방법</a:t>
            </a:r>
          </a:p>
        </p:txBody>
      </p:sp>
      <p:pic>
        <p:nvPicPr>
          <p:cNvPr id="3080" name="Picture 8" descr="화살표, 색연필, 색연필화살표, 빨간화살표, ppt, 사진,이미지,일러스트,캘리그라피 - RAONI작가">
            <a:extLst>
              <a:ext uri="{FF2B5EF4-FFF2-40B4-BE49-F238E27FC236}">
                <a16:creationId xmlns:a16="http://schemas.microsoft.com/office/drawing/2014/main" id="{E1A28A1B-8778-4D01-827F-5C937F85CB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0" t="11214" r="27447" b="57725"/>
          <a:stretch/>
        </p:blipFill>
        <p:spPr bwMode="auto">
          <a:xfrm rot="11160508">
            <a:off x="3076704" y="3951080"/>
            <a:ext cx="183995" cy="34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168CF806-47F8-40AA-8966-95D49079622B}"/>
              </a:ext>
            </a:extLst>
          </p:cNvPr>
          <p:cNvSpPr/>
          <p:nvPr/>
        </p:nvSpPr>
        <p:spPr>
          <a:xfrm>
            <a:off x="659898" y="4760990"/>
            <a:ext cx="5276579" cy="194335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C6C0813-AF84-4C37-90DA-F2138FF79FC3}"/>
              </a:ext>
            </a:extLst>
          </p:cNvPr>
          <p:cNvSpPr/>
          <p:nvPr/>
        </p:nvSpPr>
        <p:spPr>
          <a:xfrm>
            <a:off x="659899" y="4335568"/>
            <a:ext cx="5276579" cy="34548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파생변수 생성</a:t>
            </a:r>
            <a:endParaRPr kumimoji="1" lang="ko-Kore-KR" altLang="en-US" sz="1300" b="1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4C135E2-926E-4647-93A4-09AF87535BE3}"/>
                  </a:ext>
                </a:extLst>
              </p:cNvPr>
              <p:cNvSpPr txBox="1"/>
              <p:nvPr/>
            </p:nvSpPr>
            <p:spPr>
              <a:xfrm>
                <a:off x="6654959" y="5885819"/>
                <a:ext cx="4495902" cy="731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 평균기온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100" i="1" smtClean="0">
                        <a:solidFill>
                          <a:srgbClr val="F0F1F2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), 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최고기온 평균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, 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최저기온 평균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, 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강수량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, 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평균풍속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, 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최대풍속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, </a:t>
                </a: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평균 현지 기압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, 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최고 현지 기압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, 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최저 현지 기압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, 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평균 해면 기압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, 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최고 해면 기압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, 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최저 해면 기압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, 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평균 상대 습도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, 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최소 상대 습도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, 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합계 일조시간</a:t>
                </a:r>
                <a:r>
                  <a:rPr lang="en-US" altLang="ko-KR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, </a:t>
                </a:r>
                <a:r>
                  <a:rPr lang="ko-KR" altLang="en-US" sz="11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합계 전천 일사량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4C135E2-926E-4647-93A4-09AF87535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959" y="5885819"/>
                <a:ext cx="4495902" cy="731354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9DC3F5C5-2AD2-4320-A29F-E736DFF55EBD}"/>
              </a:ext>
            </a:extLst>
          </p:cNvPr>
          <p:cNvSpPr txBox="1"/>
          <p:nvPr/>
        </p:nvSpPr>
        <p:spPr>
          <a:xfrm>
            <a:off x="2928737" y="3453313"/>
            <a:ext cx="1942414" cy="29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정류장번호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정류장명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위도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경도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F9653759-A71C-473B-9714-10F682F9E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243" y="2645878"/>
            <a:ext cx="3829403" cy="794512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BEE9CDCA-3559-4BDB-9526-2B32BF1F1B0D}"/>
              </a:ext>
            </a:extLst>
          </p:cNvPr>
          <p:cNvGrpSpPr/>
          <p:nvPr/>
        </p:nvGrpSpPr>
        <p:grpSpPr>
          <a:xfrm>
            <a:off x="825687" y="2704602"/>
            <a:ext cx="790352" cy="754619"/>
            <a:chOff x="725498" y="2899109"/>
            <a:chExt cx="790352" cy="754619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C65CBD4B-4074-4B56-94A6-D118A121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6252" y="2899109"/>
              <a:ext cx="452887" cy="4572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F033FE9-9B58-4577-A8E3-D74986843B91}"/>
                </a:ext>
              </a:extLst>
            </p:cNvPr>
            <p:cNvSpPr txBox="1"/>
            <p:nvPr/>
          </p:nvSpPr>
          <p:spPr>
            <a:xfrm>
              <a:off x="725498" y="3294784"/>
              <a:ext cx="790352" cy="3589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전국 버스정류장 위치정보</a:t>
              </a: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.</a:t>
              </a:r>
              <a:r>
                <a:rPr lang="en-US" altLang="ko-KR" sz="7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csv</a:t>
              </a:r>
              <a:endPara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</p:grp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68F7107A-7C02-48D6-A148-843FCBC1907B}"/>
              </a:ext>
            </a:extLst>
          </p:cNvPr>
          <p:cNvSpPr/>
          <p:nvPr/>
        </p:nvSpPr>
        <p:spPr>
          <a:xfrm>
            <a:off x="1636805" y="2903088"/>
            <a:ext cx="181727" cy="226936"/>
          </a:xfrm>
          <a:prstGeom prst="rightArrow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2306298-7F8F-496B-A929-932E3DE7C211}"/>
              </a:ext>
            </a:extLst>
          </p:cNvPr>
          <p:cNvSpPr/>
          <p:nvPr/>
        </p:nvSpPr>
        <p:spPr>
          <a:xfrm>
            <a:off x="659899" y="2174861"/>
            <a:ext cx="5276582" cy="173188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0E897-D794-49DC-A6F8-0F4DED1BBD5A}"/>
              </a:ext>
            </a:extLst>
          </p:cNvPr>
          <p:cNvSpPr/>
          <p:nvPr/>
        </p:nvSpPr>
        <p:spPr>
          <a:xfrm>
            <a:off x="6262600" y="2177649"/>
            <a:ext cx="5290737" cy="45267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2B9B2C-407A-4928-8C0E-7570C8DB512E}"/>
              </a:ext>
            </a:extLst>
          </p:cNvPr>
          <p:cNvSpPr txBox="1"/>
          <p:nvPr/>
        </p:nvSpPr>
        <p:spPr>
          <a:xfrm>
            <a:off x="6269678" y="2192116"/>
            <a:ext cx="1764930" cy="31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필요한 데이터 컬럼 로드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F3607B-235E-49B1-8146-724148C40D63}"/>
              </a:ext>
            </a:extLst>
          </p:cNvPr>
          <p:cNvSpPr txBox="1"/>
          <p:nvPr/>
        </p:nvSpPr>
        <p:spPr>
          <a:xfrm>
            <a:off x="666977" y="5446726"/>
            <a:ext cx="2084612" cy="31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결과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3F10A07-DF26-4EDE-9EA9-75D47C96256F}"/>
              </a:ext>
            </a:extLst>
          </p:cNvPr>
          <p:cNvGrpSpPr/>
          <p:nvPr/>
        </p:nvGrpSpPr>
        <p:grpSpPr>
          <a:xfrm>
            <a:off x="8505713" y="2626817"/>
            <a:ext cx="790352" cy="754619"/>
            <a:chOff x="725498" y="2899109"/>
            <a:chExt cx="790352" cy="754619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A00D909-7F52-4940-AE38-9B98963A9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6252" y="2899109"/>
              <a:ext cx="452887" cy="4572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DD0C14-6E4D-4B04-A53F-BA41C2A578F6}"/>
                </a:ext>
              </a:extLst>
            </p:cNvPr>
            <p:cNvSpPr txBox="1"/>
            <p:nvPr/>
          </p:nvSpPr>
          <p:spPr>
            <a:xfrm>
              <a:off x="725498" y="3294784"/>
              <a:ext cx="790352" cy="3589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7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조건별</a:t>
              </a: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 기후 통계분석</a:t>
              </a: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.</a:t>
              </a:r>
              <a:r>
                <a:rPr lang="en-US" altLang="ko-KR" sz="7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csv</a:t>
              </a:r>
              <a:endPara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</p:grp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BBB1B917-6E93-4E4C-A19B-3350D1838DB7}"/>
              </a:ext>
            </a:extLst>
          </p:cNvPr>
          <p:cNvSpPr/>
          <p:nvPr/>
        </p:nvSpPr>
        <p:spPr>
          <a:xfrm rot="5400000">
            <a:off x="8830217" y="3436617"/>
            <a:ext cx="181727" cy="226936"/>
          </a:xfrm>
          <a:prstGeom prst="rightArrow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488BA28-5125-423C-83E3-7B86C9F0304F}"/>
              </a:ext>
            </a:extLst>
          </p:cNvPr>
          <p:cNvGrpSpPr/>
          <p:nvPr/>
        </p:nvGrpSpPr>
        <p:grpSpPr>
          <a:xfrm>
            <a:off x="6691900" y="4494699"/>
            <a:ext cx="4452422" cy="1391120"/>
            <a:chOff x="7422088" y="2489307"/>
            <a:chExt cx="3534999" cy="92187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00BB072-9173-47B6-AD3B-A8F06B034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3960" b="16204"/>
            <a:stretch/>
          </p:blipFill>
          <p:spPr>
            <a:xfrm>
              <a:off x="7422088" y="2489307"/>
              <a:ext cx="3534999" cy="4572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7A463354-EA68-4C27-BD8A-15D306ED2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9669" b="16204"/>
            <a:stretch/>
          </p:blipFill>
          <p:spPr>
            <a:xfrm>
              <a:off x="7734911" y="2953983"/>
              <a:ext cx="3174892" cy="45720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754D2B5D-B255-4CC2-BB2E-6C9046170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4906" b="16204"/>
            <a:stretch/>
          </p:blipFill>
          <p:spPr>
            <a:xfrm>
              <a:off x="7422088" y="2953983"/>
              <a:ext cx="321303" cy="45720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621AAD7-CDD0-4C30-AF82-A04D7827AA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493" y="5621722"/>
            <a:ext cx="2172921" cy="948822"/>
          </a:xfrm>
          <a:prstGeom prst="rect">
            <a:avLst/>
          </a:prstGeom>
        </p:spPr>
      </p:pic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B3D0B8AD-E125-43DC-815F-9FDD4FA0B805}"/>
              </a:ext>
            </a:extLst>
          </p:cNvPr>
          <p:cNvSpPr/>
          <p:nvPr/>
        </p:nvSpPr>
        <p:spPr>
          <a:xfrm>
            <a:off x="3187968" y="5979078"/>
            <a:ext cx="181727" cy="226936"/>
          </a:xfrm>
          <a:prstGeom prst="rightArrow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CB16E84-219A-4F28-A14A-F51D6B0B6A28}"/>
              </a:ext>
            </a:extLst>
          </p:cNvPr>
          <p:cNvGrpSpPr/>
          <p:nvPr/>
        </p:nvGrpSpPr>
        <p:grpSpPr>
          <a:xfrm>
            <a:off x="810278" y="5815925"/>
            <a:ext cx="790352" cy="754619"/>
            <a:chOff x="725498" y="2899109"/>
            <a:chExt cx="790352" cy="754619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996C7C59-D139-4716-AD17-8C0600865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6252" y="2899109"/>
              <a:ext cx="452887" cy="4572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5350752-4A50-41B3-AA1B-7FB54D0B7C4D}"/>
                </a:ext>
              </a:extLst>
            </p:cNvPr>
            <p:cNvSpPr txBox="1"/>
            <p:nvPr/>
          </p:nvSpPr>
          <p:spPr>
            <a:xfrm>
              <a:off x="725498" y="3294784"/>
              <a:ext cx="790352" cy="3589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전국 버스정류장 위치정보</a:t>
              </a: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.</a:t>
              </a:r>
              <a:r>
                <a:rPr lang="en-US" altLang="ko-KR" sz="7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csv</a:t>
              </a:r>
              <a:endPara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</p:grpSp>
      <p:sp>
        <p:nvSpPr>
          <p:cNvPr id="20" name="더하기 기호 19">
            <a:extLst>
              <a:ext uri="{FF2B5EF4-FFF2-40B4-BE49-F238E27FC236}">
                <a16:creationId xmlns:a16="http://schemas.microsoft.com/office/drawing/2014/main" id="{3E0F1F56-759A-4AF0-A0F4-54032BF852C1}"/>
              </a:ext>
            </a:extLst>
          </p:cNvPr>
          <p:cNvSpPr/>
          <p:nvPr/>
        </p:nvSpPr>
        <p:spPr>
          <a:xfrm>
            <a:off x="1634557" y="5867804"/>
            <a:ext cx="450187" cy="450187"/>
          </a:xfrm>
          <a:prstGeom prst="mathPlus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BE3F66C-D0C5-403E-85A3-08361607AA0D}"/>
              </a:ext>
            </a:extLst>
          </p:cNvPr>
          <p:cNvGrpSpPr/>
          <p:nvPr/>
        </p:nvGrpSpPr>
        <p:grpSpPr>
          <a:xfrm>
            <a:off x="2238596" y="5793697"/>
            <a:ext cx="790352" cy="894658"/>
            <a:chOff x="725498" y="2899109"/>
            <a:chExt cx="790352" cy="894658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F6A083A5-F7B5-425C-BDB0-DD34A9990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6252" y="2899109"/>
              <a:ext cx="452887" cy="4572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E154BD1-CF34-48D3-BD53-55B889BEBA35}"/>
                </a:ext>
              </a:extLst>
            </p:cNvPr>
            <p:cNvSpPr txBox="1"/>
            <p:nvPr/>
          </p:nvSpPr>
          <p:spPr>
            <a:xfrm>
              <a:off x="725498" y="3294784"/>
              <a:ext cx="790352" cy="498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서울시 </a:t>
              </a: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10m</a:t>
              </a: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단위 도로구간 공간데이터</a:t>
              </a: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 .</a:t>
              </a:r>
              <a:r>
                <a:rPr lang="en-US" altLang="ko-KR" sz="7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csv</a:t>
              </a:r>
              <a:endPara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BE59183-A232-4F3B-AADA-7009373F3E59}"/>
              </a:ext>
            </a:extLst>
          </p:cNvPr>
          <p:cNvSpPr/>
          <p:nvPr/>
        </p:nvSpPr>
        <p:spPr>
          <a:xfrm>
            <a:off x="8005079" y="3743909"/>
            <a:ext cx="1832001" cy="4145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여의도 지역으로 필터링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2B62F341-B6DB-49C9-A19E-2E9F66742183}"/>
              </a:ext>
            </a:extLst>
          </p:cNvPr>
          <p:cNvSpPr/>
          <p:nvPr/>
        </p:nvSpPr>
        <p:spPr>
          <a:xfrm rot="5400000">
            <a:off x="8830217" y="4209949"/>
            <a:ext cx="181727" cy="226936"/>
          </a:xfrm>
          <a:prstGeom prst="rightArrow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98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타다 모빌리티 영감">
      <a:dk1>
        <a:srgbClr val="182240"/>
      </a:dk1>
      <a:lt1>
        <a:sysClr val="window" lastClr="FFFFFF"/>
      </a:lt1>
      <a:dk2>
        <a:srgbClr val="44546A"/>
      </a:dk2>
      <a:lt2>
        <a:srgbClr val="E7E6E6"/>
      </a:lt2>
      <a:accent1>
        <a:srgbClr val="182240"/>
      </a:accent1>
      <a:accent2>
        <a:srgbClr val="233059"/>
      </a:accent2>
      <a:accent3>
        <a:srgbClr val="4F5873"/>
      </a:accent3>
      <a:accent4>
        <a:srgbClr val="9297A6"/>
      </a:accent4>
      <a:accent5>
        <a:srgbClr val="F0F1F2"/>
      </a:accent5>
      <a:accent6>
        <a:srgbClr val="FFFFFF"/>
      </a:accent6>
      <a:hlink>
        <a:srgbClr val="0563C1"/>
      </a:hlink>
      <a:folHlink>
        <a:srgbClr val="954F72"/>
      </a:folHlink>
    </a:clrScheme>
    <a:fontScheme name="사용자 지정 3">
      <a:majorFont>
        <a:latin typeface="Calibri Light"/>
        <a:ea typeface="SB 어그로 Bold"/>
        <a:cs typeface=""/>
      </a:majorFont>
      <a:minorFont>
        <a:latin typeface="AppleSDGothicNeoB00"/>
        <a:ea typeface="AppleSDGothicNeoB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224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1659</TotalTime>
  <Words>2449</Words>
  <Application>Microsoft Office PowerPoint</Application>
  <PresentationFormat>와이드스크린</PresentationFormat>
  <Paragraphs>375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4" baseType="lpstr">
      <vt:lpstr>AppleSDGothicNeoB00</vt:lpstr>
      <vt:lpstr>경기천년제목OTF Medium</vt:lpstr>
      <vt:lpstr>경기천년제목OTF Light</vt:lpstr>
      <vt:lpstr>Calibri Light</vt:lpstr>
      <vt:lpstr>SB 어그로 Medium</vt:lpstr>
      <vt:lpstr>SB 어그로 Bold</vt:lpstr>
      <vt:lpstr>Cambria Math</vt:lpstr>
      <vt:lpstr>경기천년제목 Bold</vt:lpstr>
      <vt:lpstr>맑은 고딕</vt:lpstr>
      <vt:lpstr>Arial</vt:lpstr>
      <vt:lpstr>Impact</vt:lpstr>
      <vt:lpstr>SB 어그로 Light</vt:lpstr>
      <vt:lpstr>AppleSDGothicNeoM00</vt:lpstr>
      <vt:lpstr>Office Theme</vt:lpstr>
      <vt:lpstr>스마트 경로 추천  우선순위 기반 혼잡도 대응 시스템</vt:lpstr>
      <vt:lpstr>이태원 참사 이후 인파 사고에 대한 관심 증가 </vt:lpstr>
      <vt:lpstr>한번 발생하면 큰 사고로 이어지는 인파 사고 </vt:lpstr>
      <vt:lpstr>현재 정부의 인파사고 방지 대책</vt:lpstr>
      <vt:lpstr>기존 지도 어플과의 차이점</vt:lpstr>
      <vt:lpstr>분석 개요</vt:lpstr>
      <vt:lpstr>데이터 가공 </vt:lpstr>
      <vt:lpstr>데이터 가공 </vt:lpstr>
      <vt:lpstr>데이터 가공 </vt:lpstr>
      <vt:lpstr>데이터 레이블링 </vt:lpstr>
      <vt:lpstr>유동인구 변화 가중치 설정</vt:lpstr>
      <vt:lpstr>유동인구 분석</vt:lpstr>
      <vt:lpstr>데이터 분석 및 모델링</vt:lpstr>
      <vt:lpstr>분석 결과</vt:lpstr>
      <vt:lpstr>활용방안 1 - 혼잡도 점수 기반의 경로 추천 알고리즘 제안</vt:lpstr>
      <vt:lpstr>프로젝트 기대효과</vt:lpstr>
      <vt:lpstr>활용방안 2 - 기존 분석자료를 활용하여 혼잡도 시스템 개선</vt:lpstr>
      <vt:lpstr>사용 데이터 목록</vt:lpstr>
      <vt:lpstr>참고 자료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정서현</dc:creator>
  <cp:keywords>Ursula</cp:keywords>
  <cp:lastModifiedBy>서현 정</cp:lastModifiedBy>
  <cp:revision>296</cp:revision>
  <dcterms:created xsi:type="dcterms:W3CDTF">2022-01-14T01:20:26Z</dcterms:created>
  <dcterms:modified xsi:type="dcterms:W3CDTF">2023-11-03T04:25:07Z</dcterms:modified>
</cp:coreProperties>
</file>